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1"/>
  </p:notesMasterIdLst>
  <p:sldIdLst>
    <p:sldId id="256" r:id="rId2"/>
    <p:sldId id="269" r:id="rId3"/>
    <p:sldId id="257" r:id="rId4"/>
    <p:sldId id="258" r:id="rId5"/>
    <p:sldId id="262" r:id="rId6"/>
    <p:sldId id="260" r:id="rId7"/>
    <p:sldId id="261" r:id="rId8"/>
    <p:sldId id="263" r:id="rId9"/>
    <p:sldId id="285" r:id="rId10"/>
    <p:sldId id="264" r:id="rId11"/>
    <p:sldId id="273" r:id="rId12"/>
    <p:sldId id="265" r:id="rId13"/>
    <p:sldId id="286" r:id="rId14"/>
    <p:sldId id="275" r:id="rId15"/>
    <p:sldId id="271" r:id="rId16"/>
    <p:sldId id="281" r:id="rId17"/>
    <p:sldId id="282" r:id="rId18"/>
    <p:sldId id="283" r:id="rId19"/>
    <p:sldId id="284" r:id="rId20"/>
    <p:sldId id="270" r:id="rId21"/>
    <p:sldId id="277" r:id="rId22"/>
    <p:sldId id="278" r:id="rId23"/>
    <p:sldId id="279" r:id="rId24"/>
    <p:sldId id="276" r:id="rId25"/>
    <p:sldId id="280" r:id="rId26"/>
    <p:sldId id="266" r:id="rId27"/>
    <p:sldId id="267" r:id="rId28"/>
    <p:sldId id="274" r:id="rId29"/>
    <p:sldId id="268" r:id="rId30"/>
  </p:sldIdLst>
  <p:sldSz cx="18288000" cy="10287000"/>
  <p:notesSz cx="6858000" cy="9144000"/>
  <p:embeddedFontLst>
    <p:embeddedFont>
      <p:font typeface="Carelia" panose="020B0604020202020204" charset="-52"/>
      <p:regular r:id="rId32"/>
    </p:embeddedFont>
    <p:embeddedFont>
      <p:font typeface="Century Schoolbook" panose="02040604050505020304" pitchFamily="18" charset="0"/>
      <p:regular r:id="rId33"/>
      <p:bold r:id="rId34"/>
      <p:italic r:id="rId35"/>
      <p:boldItalic r:id="rId36"/>
    </p:embeddedFont>
    <p:embeddedFont>
      <p:font typeface="Garamond" panose="02020404030301010803" pitchFamily="18" charset="0"/>
      <p:regular r:id="rId37"/>
      <p:bold r:id="rId38"/>
      <p:italic r:id="rId39"/>
    </p:embeddedFont>
    <p:embeddedFont>
      <p:font typeface="Glacial Indifference" panose="020B0604020202020204" charset="0"/>
      <p:regular r:id="rId40"/>
    </p:embeddedFont>
    <p:embeddedFont>
      <p:font typeface="Glacial Indifference Bold" panose="020B0604020202020204" charset="0"/>
      <p:regular r:id="rId41"/>
    </p:embeddedFont>
    <p:embeddedFont>
      <p:font typeface="Kollektif" panose="020B0604020202020204" charset="0"/>
      <p:regular r:id="rId42"/>
    </p:embeddedFont>
    <p:embeddedFont>
      <p:font typeface="NSimSun" panose="02010609030101010101" pitchFamily="49" charset="-122"/>
      <p:regular r:id="rId43"/>
    </p:embeddedFont>
    <p:embeddedFont>
      <p:font typeface="Palace Script MT" panose="030303020206070C0B05" pitchFamily="66" charset="0"/>
      <p:italic r:id="rId44"/>
    </p:embeddedFont>
    <p:embeddedFont>
      <p:font typeface="PT Astra Sans" panose="020B0603020203020204" pitchFamily="34" charset="-52"/>
      <p:regular r:id="rId45"/>
      <p:bold r:id="rId46"/>
      <p:italic r:id="rId47"/>
      <p:boldItalic r:id="rId48"/>
    </p:embeddedFont>
    <p:embeddedFont>
      <p:font typeface="Segoe UI Variable Display Light" pitchFamily="2" charset="0"/>
      <p:regular r:id="rId49"/>
    </p:embeddedFont>
    <p:embeddedFont>
      <p:font typeface="Wingdings 2" panose="05020102010507070707" pitchFamily="18" charset="2"/>
      <p:regular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5048"/>
    <a:srgbClr val="B39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3524" autoAdjust="0"/>
  </p:normalViewPr>
  <p:slideViewPr>
    <p:cSldViewPr>
      <p:cViewPr>
        <p:scale>
          <a:sx n="50" d="100"/>
          <a:sy n="50" d="100"/>
        </p:scale>
        <p:origin x="845"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B6F57-6331-4D4E-8C22-C478E21428AF}" type="datetimeFigureOut">
              <a:rPr lang="ru-RU" smtClean="0"/>
              <a:t>25.09.2024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C3361-7B80-45E1-9A9C-50AB8CE0A5B9}" type="slidenum">
              <a:rPr lang="ru-RU" smtClean="0"/>
              <a:t>‹#›</a:t>
            </a:fld>
            <a:endParaRPr lang="ru-RU"/>
          </a:p>
        </p:txBody>
      </p:sp>
    </p:spTree>
    <p:extLst>
      <p:ext uri="{BB962C8B-B14F-4D97-AF65-F5344CB8AC3E}">
        <p14:creationId xmlns:p14="http://schemas.microsoft.com/office/powerpoint/2010/main" val="173612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8</a:t>
            </a:fld>
            <a:endParaRPr lang="ru-RU"/>
          </a:p>
        </p:txBody>
      </p:sp>
    </p:spTree>
    <p:extLst>
      <p:ext uri="{BB962C8B-B14F-4D97-AF65-F5344CB8AC3E}">
        <p14:creationId xmlns:p14="http://schemas.microsoft.com/office/powerpoint/2010/main" val="241317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9</a:t>
            </a:fld>
            <a:endParaRPr lang="ru-RU"/>
          </a:p>
        </p:txBody>
      </p:sp>
    </p:spTree>
    <p:extLst>
      <p:ext uri="{BB962C8B-B14F-4D97-AF65-F5344CB8AC3E}">
        <p14:creationId xmlns:p14="http://schemas.microsoft.com/office/powerpoint/2010/main" val="3283662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11</a:t>
            </a:fld>
            <a:endParaRPr lang="ru-RU"/>
          </a:p>
        </p:txBody>
      </p:sp>
    </p:spTree>
    <p:extLst>
      <p:ext uri="{BB962C8B-B14F-4D97-AF65-F5344CB8AC3E}">
        <p14:creationId xmlns:p14="http://schemas.microsoft.com/office/powerpoint/2010/main" val="288807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Мы не рассказываем о всей деятельности </a:t>
            </a:r>
            <a:r>
              <a:rPr lang="en-US" dirty="0"/>
              <a:t>RSSDA</a:t>
            </a:r>
            <a:r>
              <a:rPr lang="ru-RU" dirty="0"/>
              <a:t>, а только о проекте Эпиграфики Древней Руси</a:t>
            </a:r>
          </a:p>
        </p:txBody>
      </p:sp>
      <p:sp>
        <p:nvSpPr>
          <p:cNvPr id="4" name="Номер слайда 3"/>
          <p:cNvSpPr>
            <a:spLocks noGrp="1"/>
          </p:cNvSpPr>
          <p:nvPr>
            <p:ph type="sldNum" sz="quarter" idx="5"/>
          </p:nvPr>
        </p:nvSpPr>
        <p:spPr/>
        <p:txBody>
          <a:bodyPr/>
          <a:lstStyle/>
          <a:p>
            <a:fld id="{2BFC3361-7B80-45E1-9A9C-50AB8CE0A5B9}" type="slidenum">
              <a:rPr lang="ru-RU" smtClean="0"/>
              <a:t>14</a:t>
            </a:fld>
            <a:endParaRPr lang="ru-RU"/>
          </a:p>
        </p:txBody>
      </p:sp>
    </p:spTree>
    <p:extLst>
      <p:ext uri="{BB962C8B-B14F-4D97-AF65-F5344CB8AC3E}">
        <p14:creationId xmlns:p14="http://schemas.microsoft.com/office/powerpoint/2010/main" val="2234041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16</a:t>
            </a:fld>
            <a:endParaRPr lang="ru-RU"/>
          </a:p>
        </p:txBody>
      </p:sp>
    </p:spTree>
    <p:extLst>
      <p:ext uri="{BB962C8B-B14F-4D97-AF65-F5344CB8AC3E}">
        <p14:creationId xmlns:p14="http://schemas.microsoft.com/office/powerpoint/2010/main" val="3367095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18</a:t>
            </a:fld>
            <a:endParaRPr lang="ru-RU"/>
          </a:p>
        </p:txBody>
      </p:sp>
    </p:spTree>
    <p:extLst>
      <p:ext uri="{BB962C8B-B14F-4D97-AF65-F5344CB8AC3E}">
        <p14:creationId xmlns:p14="http://schemas.microsoft.com/office/powerpoint/2010/main" val="4031539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22</a:t>
            </a:fld>
            <a:endParaRPr lang="ru-RU"/>
          </a:p>
        </p:txBody>
      </p:sp>
    </p:spTree>
    <p:extLst>
      <p:ext uri="{BB962C8B-B14F-4D97-AF65-F5344CB8AC3E}">
        <p14:creationId xmlns:p14="http://schemas.microsoft.com/office/powerpoint/2010/main" val="52021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BFC3361-7B80-45E1-9A9C-50AB8CE0A5B9}" type="slidenum">
              <a:rPr lang="ru-RU" smtClean="0"/>
              <a:t>23</a:t>
            </a:fld>
            <a:endParaRPr lang="ru-RU"/>
          </a:p>
        </p:txBody>
      </p:sp>
    </p:spTree>
    <p:extLst>
      <p:ext uri="{BB962C8B-B14F-4D97-AF65-F5344CB8AC3E}">
        <p14:creationId xmlns:p14="http://schemas.microsoft.com/office/powerpoint/2010/main" val="3674393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92808" y="1138428"/>
            <a:ext cx="14127480" cy="6062472"/>
          </a:xfrm>
        </p:spPr>
        <p:txBody>
          <a:bodyPr anchor="b">
            <a:normAutofit/>
          </a:bodyPr>
          <a:lstStyle>
            <a:lvl1pPr algn="l">
              <a:lnSpc>
                <a:spcPct val="85000"/>
              </a:lnSpc>
              <a:defRPr sz="108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892808" y="7200900"/>
            <a:ext cx="14127480" cy="2537460"/>
          </a:xfrm>
        </p:spPr>
        <p:txBody>
          <a:bodyPr>
            <a:normAutofit/>
          </a:bodyPr>
          <a:lstStyle>
            <a:lvl1pPr marL="0" indent="0" algn="l">
              <a:buNone/>
              <a:defRPr sz="3300" baseline="0">
                <a:solidFill>
                  <a:schemeClr val="tx1">
                    <a:lumMod val="75000"/>
                  </a:schemeClr>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6F15528-21DE-4FAA-801E-634DDDAF4B2B}" type="slidenum">
              <a:rPr lang="en-US" smtClean="0"/>
              <a:pPr/>
              <a:t>‹#›</a:t>
            </a:fld>
            <a:endParaRPr lang="en-US"/>
          </a:p>
        </p:txBody>
      </p:sp>
      <p:sp>
        <p:nvSpPr>
          <p:cNvPr id="7" name="Rectangle 6"/>
          <p:cNvSpPr/>
          <p:nvPr/>
        </p:nvSpPr>
        <p:spPr>
          <a:xfrm>
            <a:off x="0" y="0"/>
            <a:ext cx="6858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85194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4500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3050" y="571500"/>
            <a:ext cx="3714750" cy="8846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571500"/>
            <a:ext cx="11601450" cy="8846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3889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868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92808" y="1138428"/>
            <a:ext cx="14127480" cy="6062472"/>
          </a:xfrm>
        </p:spPr>
        <p:txBody>
          <a:bodyPr anchor="b">
            <a:normAutofit/>
          </a:bodyPr>
          <a:lstStyle>
            <a:lvl1pPr>
              <a:lnSpc>
                <a:spcPct val="85000"/>
              </a:lnSpc>
              <a:defRPr sz="10800" b="0"/>
            </a:lvl1pPr>
          </a:lstStyle>
          <a:p>
            <a:r>
              <a:rPr lang="en-US"/>
              <a:t>Click to edit Master title style</a:t>
            </a:r>
            <a:endParaRPr lang="en-US" dirty="0"/>
          </a:p>
        </p:txBody>
      </p:sp>
      <p:sp>
        <p:nvSpPr>
          <p:cNvPr id="3" name="Text Placeholder 2"/>
          <p:cNvSpPr>
            <a:spLocks noGrp="1"/>
          </p:cNvSpPr>
          <p:nvPr>
            <p:ph type="body" idx="1"/>
          </p:nvPr>
        </p:nvSpPr>
        <p:spPr>
          <a:xfrm>
            <a:off x="1892808" y="7200900"/>
            <a:ext cx="14127480" cy="2537460"/>
          </a:xfrm>
        </p:spPr>
        <p:txBody>
          <a:bodyPr anchor="t">
            <a:normAutofit/>
          </a:bodyPr>
          <a:lstStyle>
            <a:lvl1pPr marL="0" indent="0">
              <a:buNone/>
              <a:defRPr sz="33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0" y="0"/>
            <a:ext cx="6858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3497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92808" y="2743201"/>
            <a:ext cx="6720840" cy="6527006"/>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189720" y="2743201"/>
            <a:ext cx="6720840" cy="6527006"/>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867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92808" y="2570483"/>
            <a:ext cx="6720840" cy="1097280"/>
          </a:xfrm>
        </p:spPr>
        <p:txBody>
          <a:bodyPr anchor="b">
            <a:normAutofit/>
          </a:bodyPr>
          <a:lstStyle>
            <a:lvl1pPr marL="0" indent="0">
              <a:spcBef>
                <a:spcPts val="0"/>
              </a:spcBef>
              <a:buNone/>
              <a:defRPr sz="3000" b="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892808" y="3761325"/>
            <a:ext cx="6720840" cy="5496975"/>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89720" y="2570483"/>
            <a:ext cx="6720840" cy="1097280"/>
          </a:xfrm>
        </p:spPr>
        <p:txBody>
          <a:bodyPr anchor="b">
            <a:normAutofit/>
          </a:bodyPr>
          <a:lstStyle>
            <a:lvl1pPr marL="0" indent="0">
              <a:lnSpc>
                <a:spcPct val="95000"/>
              </a:lnSpc>
              <a:spcBef>
                <a:spcPts val="0"/>
              </a:spcBef>
              <a:buNone/>
              <a:defRPr lang="en-US" sz="3000" b="0" kern="1200" dirty="0">
                <a:solidFill>
                  <a:schemeClr val="tx2"/>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3000"/>
              </a:spcBef>
              <a:buFontTx/>
              <a:buNone/>
            </a:pPr>
            <a:r>
              <a:rPr lang="en-US"/>
              <a:t>Click to edit Master text styles</a:t>
            </a:r>
          </a:p>
        </p:txBody>
      </p:sp>
      <p:sp>
        <p:nvSpPr>
          <p:cNvPr id="6" name="Content Placeholder 5"/>
          <p:cNvSpPr>
            <a:spLocks noGrp="1"/>
          </p:cNvSpPr>
          <p:nvPr>
            <p:ph sz="quarter" idx="4"/>
          </p:nvPr>
        </p:nvSpPr>
        <p:spPr>
          <a:xfrm>
            <a:off x="9189720" y="3761325"/>
            <a:ext cx="6720840" cy="5496975"/>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8873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324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673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1872" y="685801"/>
            <a:ext cx="4800600" cy="2400296"/>
          </a:xfrm>
        </p:spPr>
        <p:txBody>
          <a:bodyPr anchor="b">
            <a:normAutofit/>
          </a:bodyPr>
          <a:lstStyle>
            <a:lvl1pPr>
              <a:defRPr sz="4800" b="0" baseline="0"/>
            </a:lvl1pPr>
          </a:lstStyle>
          <a:p>
            <a:r>
              <a:rPr lang="en-US"/>
              <a:t>Click to edit Master title style</a:t>
            </a:r>
            <a:endParaRPr lang="en-US" dirty="0"/>
          </a:p>
        </p:txBody>
      </p:sp>
      <p:sp>
        <p:nvSpPr>
          <p:cNvPr id="3" name="Content Placeholder 2"/>
          <p:cNvSpPr>
            <a:spLocks noGrp="1"/>
          </p:cNvSpPr>
          <p:nvPr>
            <p:ph idx="1"/>
          </p:nvPr>
        </p:nvSpPr>
        <p:spPr>
          <a:xfrm>
            <a:off x="6756401" y="1028700"/>
            <a:ext cx="9118599" cy="822960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61872" y="3149602"/>
            <a:ext cx="4800600" cy="5715002"/>
          </a:xfrm>
        </p:spPr>
        <p:txBody>
          <a:bodyPr>
            <a:normAutofit/>
          </a:bodyPr>
          <a:lstStyle>
            <a:lvl1pPr marL="0" indent="0">
              <a:lnSpc>
                <a:spcPct val="114000"/>
              </a:lnSpc>
              <a:spcBef>
                <a:spcPts val="1200"/>
              </a:spcBef>
              <a:buNone/>
              <a:defRPr sz="195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1922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7658100"/>
            <a:ext cx="16939260" cy="26289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71600" y="7886700"/>
            <a:ext cx="14973300" cy="1371600"/>
          </a:xfrm>
        </p:spPr>
        <p:txBody>
          <a:bodyPr anchor="b">
            <a:normAutofit/>
          </a:bodyPr>
          <a:lstStyle>
            <a:lvl1pPr>
              <a:defRPr sz="42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6939260" cy="7693385"/>
          </a:xfrm>
          <a:solidFill>
            <a:schemeClr val="accent1"/>
          </a:solidFill>
        </p:spPr>
        <p:txBody>
          <a:bodyPr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1600" y="9162884"/>
            <a:ext cx="14973300" cy="895517"/>
          </a:xfrm>
        </p:spPr>
        <p:txBody>
          <a:bodyPr>
            <a:normAutofit/>
          </a:bodyPr>
          <a:lstStyle>
            <a:lvl1pPr marL="0" indent="0">
              <a:lnSpc>
                <a:spcPct val="100000"/>
              </a:lnSpc>
              <a:spcBef>
                <a:spcPts val="1200"/>
              </a:spcBef>
              <a:buNone/>
              <a:defRPr sz="1950">
                <a:solidFill>
                  <a:schemeClr val="bg1">
                    <a:lumMod val="85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503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6939260" y="0"/>
            <a:ext cx="1371600" cy="10287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2808" y="548640"/>
            <a:ext cx="14538960" cy="198834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892808" y="2743201"/>
            <a:ext cx="12893040" cy="65270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6196314" y="1497806"/>
            <a:ext cx="2857499" cy="547688"/>
          </a:xfrm>
          <a:prstGeom prst="rect">
            <a:avLst/>
          </a:prstGeom>
        </p:spPr>
        <p:txBody>
          <a:bodyPr vert="horz" lIns="91440" tIns="45720" rIns="91440" bIns="45720" rtlCol="0" anchor="ctr"/>
          <a:lstStyle>
            <a:lvl1pPr algn="r">
              <a:defRPr sz="1575" b="0">
                <a:solidFill>
                  <a:schemeClr val="tx2">
                    <a:lumMod val="20000"/>
                    <a:lumOff val="80000"/>
                  </a:schemeClr>
                </a:solidFill>
              </a:defRPr>
            </a:lvl1pPr>
          </a:lstStyle>
          <a:p>
            <a:fld id="{1D8BD707-D9CF-40AE-B4C6-C98DA3205C09}" type="datetimeFigureOut">
              <a:rPr lang="en-US" smtClean="0"/>
              <a:pPr/>
              <a:t>9/25/2024</a:t>
            </a:fld>
            <a:endParaRPr lang="en-US"/>
          </a:p>
        </p:txBody>
      </p:sp>
      <p:sp>
        <p:nvSpPr>
          <p:cNvPr id="5" name="Footer Placeholder 4"/>
          <p:cNvSpPr>
            <a:spLocks noGrp="1"/>
          </p:cNvSpPr>
          <p:nvPr>
            <p:ph type="ftr" sz="quarter" idx="3"/>
          </p:nvPr>
        </p:nvSpPr>
        <p:spPr>
          <a:xfrm rot="16200000">
            <a:off x="14939012" y="6069806"/>
            <a:ext cx="5372100" cy="547688"/>
          </a:xfrm>
          <a:prstGeom prst="rect">
            <a:avLst/>
          </a:prstGeom>
        </p:spPr>
        <p:txBody>
          <a:bodyPr vert="horz" lIns="91440" tIns="45720" rIns="91440" bIns="45720" rtlCol="0" anchor="ctr"/>
          <a:lstStyle>
            <a:lvl1pPr algn="l">
              <a:defRPr sz="1575">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6939260" y="9258301"/>
            <a:ext cx="1371600" cy="890588"/>
          </a:xfrm>
          <a:prstGeom prst="rect">
            <a:avLst/>
          </a:prstGeom>
        </p:spPr>
        <p:txBody>
          <a:bodyPr vert="horz" lIns="45720" tIns="45720" rIns="45720" bIns="45720" rtlCol="0" anchor="ctr">
            <a:normAutofit/>
          </a:bodyPr>
          <a:lstStyle>
            <a:lvl1pPr algn="ctr">
              <a:defRPr sz="5400">
                <a:solidFill>
                  <a:schemeClr val="tx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60637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spc="-75" baseline="0">
          <a:solidFill>
            <a:schemeClr val="tx1"/>
          </a:solidFill>
          <a:latin typeface="+mj-lt"/>
          <a:ea typeface="+mj-ea"/>
          <a:cs typeface="+mj-cs"/>
        </a:defRPr>
      </a:lvl1pPr>
    </p:titleStyle>
    <p:bodyStyle>
      <a:lvl1pPr marL="274320" indent="-274320" algn="l" defTabSz="1371600" rtl="0" eaLnBrk="1" latinLnBrk="0" hangingPunct="1">
        <a:lnSpc>
          <a:spcPct val="95000"/>
        </a:lnSpc>
        <a:spcBef>
          <a:spcPts val="2100"/>
        </a:spcBef>
        <a:spcAft>
          <a:spcPts val="300"/>
        </a:spcAft>
        <a:buClr>
          <a:schemeClr val="accent1"/>
        </a:buClr>
        <a:buSzPct val="80000"/>
        <a:buFont typeface="Arial" pitchFamily="34" charset="0"/>
        <a:buChar char="•"/>
        <a:defRPr sz="2700" kern="1200" spc="15" baseline="0">
          <a:solidFill>
            <a:schemeClr val="tx1"/>
          </a:solidFill>
          <a:latin typeface="+mn-lt"/>
          <a:ea typeface="+mn-ea"/>
          <a:cs typeface="+mn-cs"/>
        </a:defRPr>
      </a:lvl1pPr>
      <a:lvl2pPr marL="68580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400" kern="1200">
          <a:solidFill>
            <a:schemeClr val="tx1">
              <a:lumMod val="85000"/>
              <a:lumOff val="15000"/>
            </a:schemeClr>
          </a:solidFill>
          <a:latin typeface="+mn-lt"/>
          <a:ea typeface="+mn-ea"/>
          <a:cs typeface="+mn-cs"/>
        </a:defRPr>
      </a:lvl2pPr>
      <a:lvl3pPr marL="109728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3pPr>
      <a:lvl4pPr marL="150876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4pPr>
      <a:lvl5pPr marL="192024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5pPr>
      <a:lvl6pPr marL="240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6pPr>
      <a:lvl7pPr marL="285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7pPr>
      <a:lvl8pPr marL="330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8pPr>
      <a:lvl9pPr marL="375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microsoft.com/office/2007/relationships/hdphoto" Target="../media/hdphoto1.wdp"/><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3.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9.jpeg"/><Relationship Id="rId3" Type="http://schemas.openxmlformats.org/officeDocument/2006/relationships/image" Target="../media/image4.jpeg"/><Relationship Id="rId7" Type="http://schemas.openxmlformats.org/officeDocument/2006/relationships/image" Target="../media/image5.jpeg"/><Relationship Id="rId12"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7.jpeg"/><Relationship Id="rId5" Type="http://schemas.openxmlformats.org/officeDocument/2006/relationships/image" Target="../media/image9.png"/><Relationship Id="rId15" Type="http://schemas.openxmlformats.org/officeDocument/2006/relationships/image" Target="../media/image51.jpeg"/><Relationship Id="rId10"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46.png"/><Relationship Id="rId14" Type="http://schemas.openxmlformats.org/officeDocument/2006/relationships/image" Target="../media/image50.jpe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jpeg"/><Relationship Id="rId7" Type="http://schemas.openxmlformats.org/officeDocument/2006/relationships/image" Target="../media/image5.jpeg"/><Relationship Id="rId12"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54.jpeg"/><Relationship Id="rId5" Type="http://schemas.openxmlformats.org/officeDocument/2006/relationships/image" Target="../media/image9.png"/><Relationship Id="rId10" Type="http://schemas.openxmlformats.org/officeDocument/2006/relationships/image" Target="../media/image53.jpeg"/><Relationship Id="rId4" Type="http://schemas.openxmlformats.org/officeDocument/2006/relationships/image" Target="../media/image3.png"/><Relationship Id="rId9" Type="http://schemas.openxmlformats.org/officeDocument/2006/relationships/image" Target="../media/image52.jpe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37.png"/><Relationship Id="rId5" Type="http://schemas.openxmlformats.org/officeDocument/2006/relationships/image" Target="../media/image3.png"/><Relationship Id="rId10" Type="http://schemas.openxmlformats.org/officeDocument/2006/relationships/image" Target="../media/image57.jpeg"/><Relationship Id="rId4" Type="http://schemas.openxmlformats.org/officeDocument/2006/relationships/image" Target="../media/image4.jpe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jpeg"/><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60.png"/><Relationship Id="rId4" Type="http://schemas.openxmlformats.org/officeDocument/2006/relationships/image" Target="../media/image6.png"/><Relationship Id="rId9" Type="http://schemas.openxmlformats.org/officeDocument/2006/relationships/image" Target="../media/image59.jpe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62.jpeg"/><Relationship Id="rId5" Type="http://schemas.openxmlformats.org/officeDocument/2006/relationships/image" Target="../media/image3.png"/><Relationship Id="rId10" Type="http://schemas.openxmlformats.org/officeDocument/2006/relationships/image" Target="../media/image61.jpeg"/><Relationship Id="rId4" Type="http://schemas.openxmlformats.org/officeDocument/2006/relationships/image" Target="../media/image4.jpe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jpeg"/><Relationship Id="rId7" Type="http://schemas.openxmlformats.org/officeDocument/2006/relationships/image" Target="../media/image22.png"/><Relationship Id="rId12"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65.png"/><Relationship Id="rId5" Type="http://schemas.openxmlformats.org/officeDocument/2006/relationships/image" Target="../media/image5.jpeg"/><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jpeg"/><Relationship Id="rId7" Type="http://schemas.openxmlformats.org/officeDocument/2006/relationships/image" Target="../media/image6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3.png"/><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jpeg"/><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71.jpeg"/><Relationship Id="rId4" Type="http://schemas.openxmlformats.org/officeDocument/2006/relationships/image" Target="../media/image6.pn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6.png"/><Relationship Id="rId15" Type="http://schemas.openxmlformats.org/officeDocument/2006/relationships/image" Target="../media/image18.jpeg"/><Relationship Id="rId10" Type="http://schemas.openxmlformats.org/officeDocument/2006/relationships/image" Target="../media/image2.jpeg"/><Relationship Id="rId4" Type="http://schemas.openxmlformats.org/officeDocument/2006/relationships/image" Target="../media/image5.jpeg"/><Relationship Id="rId9" Type="http://schemas.openxmlformats.org/officeDocument/2006/relationships/image" Target="../media/image12.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jpeg"/><Relationship Id="rId7" Type="http://schemas.openxmlformats.org/officeDocument/2006/relationships/image" Target="../media/image4.jpeg"/><Relationship Id="rId12"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5.png"/><Relationship Id="rId5" Type="http://schemas.openxmlformats.org/officeDocument/2006/relationships/image" Target="../media/image2.jpeg"/><Relationship Id="rId10" Type="http://schemas.openxmlformats.org/officeDocument/2006/relationships/image" Target="../media/image74.png"/><Relationship Id="rId4" Type="http://schemas.openxmlformats.org/officeDocument/2006/relationships/image" Target="../media/image6.png"/><Relationship Id="rId9" Type="http://schemas.openxmlformats.org/officeDocument/2006/relationships/image" Target="../media/image73.jpeg"/></Relationships>
</file>

<file path=ppt/slides/_rels/slide2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77.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78.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0.png"/><Relationship Id="rId5" Type="http://schemas.openxmlformats.org/officeDocument/2006/relationships/image" Target="../media/image4.jpeg"/><Relationship Id="rId10" Type="http://schemas.openxmlformats.org/officeDocument/2006/relationships/image" Target="../media/image79.png"/><Relationship Id="rId4" Type="http://schemas.openxmlformats.org/officeDocument/2006/relationships/image" Target="../media/image2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jpeg"/><Relationship Id="rId7" Type="http://schemas.openxmlformats.org/officeDocument/2006/relationships/image" Target="../media/image13.png"/><Relationship Id="rId12"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82.png"/><Relationship Id="rId4" Type="http://schemas.openxmlformats.org/officeDocument/2006/relationships/image" Target="../media/image23.png"/><Relationship Id="rId9" Type="http://schemas.openxmlformats.org/officeDocument/2006/relationships/image" Target="../media/image81.png"/></Relationships>
</file>

<file path=ppt/slides/_rels/slide24.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5.jpeg"/><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rg.ru/2023/03/22/budet-li-prodolzhen-proekt-po-rasshifrovke-slozhnogo-pocherka-petra-pervogo.html" TargetMode="External"/><Relationship Id="rId3" Type="http://schemas.openxmlformats.org/officeDocument/2006/relationships/image" Target="../media/image5.jpeg"/><Relationship Id="rId7" Type="http://schemas.openxmlformats.org/officeDocument/2006/relationships/image" Target="../media/image3.png"/><Relationship Id="rId12" Type="http://schemas.openxmlformats.org/officeDocument/2006/relationships/hyperlink" Target="https://peterscript.historyrussia.org/" TargetMode="External"/><Relationship Id="rId17" Type="http://schemas.openxmlformats.org/officeDocument/2006/relationships/hyperlink" Target="https://www.gestiodocumental.net/digitalizacion-de-documentos-historicos/" TargetMode="External"/><Relationship Id="rId2" Type="http://schemas.openxmlformats.org/officeDocument/2006/relationships/image" Target="../media/image1.jpeg"/><Relationship Id="rId16" Type="http://schemas.openxmlformats.org/officeDocument/2006/relationships/hyperlink" Target="https://www.elbierzodigital.com/la-tecnologia-y-conservacion-de-la-historia/" TargetMode="Externa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hyperlink" Target="https://fusionbrain.ai/digital-petr" TargetMode="External"/><Relationship Id="rId5" Type="http://schemas.openxmlformats.org/officeDocument/2006/relationships/image" Target="../media/image72.png"/><Relationship Id="rId15" Type="http://schemas.openxmlformats.org/officeDocument/2006/relationships/hyperlink" Target="https://licenziya-minkult.ru/zachem-restavrirovat-mnenie-ob-istoricheskoj-tsennosti/" TargetMode="External"/><Relationship Id="rId10" Type="http://schemas.openxmlformats.org/officeDocument/2006/relationships/hyperlink" Target="https://rssda.su/projects/ep-rus/" TargetMode="External"/><Relationship Id="rId4" Type="http://schemas.openxmlformats.org/officeDocument/2006/relationships/image" Target="../media/image6.png"/><Relationship Id="rId9" Type="http://schemas.openxmlformats.org/officeDocument/2006/relationships/image" Target="../media/image12.png"/><Relationship Id="rId14" Type="http://schemas.openxmlformats.org/officeDocument/2006/relationships/hyperlink" Target="https://rssda.su/"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prompt.uno/robots-autonomos/reconocimiento-de-escritura-a-mano/" TargetMode="External"/><Relationship Id="rId3" Type="http://schemas.openxmlformats.org/officeDocument/2006/relationships/image" Target="../media/image5.jpeg"/><Relationship Id="rId7" Type="http://schemas.openxmlformats.org/officeDocument/2006/relationships/image" Target="../media/image3.png"/><Relationship Id="rId12" Type="http://schemas.openxmlformats.org/officeDocument/2006/relationships/hyperlink" Target="https://www.euroinnova.com/blog/estudio-de-las-letras"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hyperlink" Target="https://rg.ru/2023/03/22/budet-li-prodolzhen-proekt-po-rasshifrovke-slozhnogo-pocherka-petra-pervogo.html" TargetMode="External"/><Relationship Id="rId5" Type="http://schemas.openxmlformats.org/officeDocument/2006/relationships/image" Target="../media/image72.png"/><Relationship Id="rId10" Type="http://schemas.openxmlformats.org/officeDocument/2006/relationships/hyperlink" Target="https://historyrussia.org/sobytiya/avtografy-petra-velikogo-i-tekhnologii-iskusstvennogo-intellekta.html" TargetMode="External"/><Relationship Id="rId4" Type="http://schemas.openxmlformats.org/officeDocument/2006/relationships/image" Target="../media/image6.png"/><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4.jpeg"/><Relationship Id="rId15" Type="http://schemas.microsoft.com/office/2007/relationships/hdphoto" Target="../media/hdphoto8.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89.pn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8.png"/><Relationship Id="rId3" Type="http://schemas.openxmlformats.org/officeDocument/2006/relationships/image" Target="../media/image2.jpeg"/><Relationship Id="rId7" Type="http://schemas.microsoft.com/office/2007/relationships/hdphoto" Target="../media/hdphoto2.wdp"/><Relationship Id="rId12"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11" Type="http://schemas.microsoft.com/office/2007/relationships/hdphoto" Target="../media/hdphoto3.wdp"/><Relationship Id="rId5" Type="http://schemas.openxmlformats.org/officeDocument/2006/relationships/image" Target="../media/image13.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jpeg"/><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6.png"/><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5.wdp"/><Relationship Id="rId3" Type="http://schemas.openxmlformats.org/officeDocument/2006/relationships/image" Target="../media/image2.jpeg"/><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6.wdp"/><Relationship Id="rId2" Type="http://schemas.openxmlformats.org/officeDocument/2006/relationships/image" Target="../media/image1.jpe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6.jpeg"/><Relationship Id="rId5" Type="http://schemas.openxmlformats.org/officeDocument/2006/relationships/image" Target="../media/image5.jpeg"/><Relationship Id="rId15" Type="http://schemas.openxmlformats.org/officeDocument/2006/relationships/image" Target="../media/image29.png"/><Relationship Id="rId10" Type="http://schemas.openxmlformats.org/officeDocument/2006/relationships/image" Target="../media/image25.jpeg"/><Relationship Id="rId4" Type="http://schemas.openxmlformats.org/officeDocument/2006/relationships/image" Target="../media/image3.png"/><Relationship Id="rId9" Type="http://schemas.openxmlformats.org/officeDocument/2006/relationships/image" Target="../media/image24.png"/><Relationship Id="rId14" Type="http://schemas.openxmlformats.org/officeDocument/2006/relationships/image" Target="../media/image28.jpe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image" Target="../media/image22.png"/><Relationship Id="rId12" Type="http://schemas.openxmlformats.org/officeDocument/2006/relationships/image" Target="../media/image7.png"/><Relationship Id="rId2" Type="http://schemas.openxmlformats.org/officeDocument/2006/relationships/image" Target="../media/image1.jpe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jpeg"/><Relationship Id="rId15" Type="http://schemas.openxmlformats.org/officeDocument/2006/relationships/image" Target="../media/image34.png"/><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31.png"/><Relationship Id="rId14" Type="http://schemas.openxmlformats.org/officeDocument/2006/relationships/image" Target="../media/image33.jpe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6.png"/><Relationship Id="rId12"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4.jpe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3.png"/><Relationship Id="rId9"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656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ru-RU" dirty="0"/>
          </a:p>
          <a:p>
            <a:endParaRPr lang="ru-RU" dirty="0"/>
          </a:p>
        </p:txBody>
      </p:sp>
      <p:grpSp>
        <p:nvGrpSpPr>
          <p:cNvPr id="3" name="Group 3"/>
          <p:cNvGrpSpPr>
            <a:grpSpLocks noChangeAspect="1"/>
          </p:cNvGrpSpPr>
          <p:nvPr/>
        </p:nvGrpSpPr>
        <p:grpSpPr>
          <a:xfrm rot="275401">
            <a:off x="3222365" y="963515"/>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21" name="TextBox 18">
            <a:extLst>
              <a:ext uri="{FF2B5EF4-FFF2-40B4-BE49-F238E27FC236}">
                <a16:creationId xmlns:a16="http://schemas.microsoft.com/office/drawing/2014/main" id="{691461C5-FB9C-6B9D-3A7B-65CB6A012287}"/>
              </a:ext>
            </a:extLst>
          </p:cNvPr>
          <p:cNvSpPr txBox="1"/>
          <p:nvPr/>
        </p:nvSpPr>
        <p:spPr>
          <a:xfrm>
            <a:off x="4383023" y="4482745"/>
            <a:ext cx="9355648" cy="738664"/>
          </a:xfrm>
          <a:prstGeom prst="rect">
            <a:avLst/>
          </a:prstGeom>
        </p:spPr>
        <p:txBody>
          <a:bodyPr wrap="square" lIns="0" tIns="0" rIns="0" bIns="0" rtlCol="0" anchor="t">
            <a:spAutoFit/>
          </a:bodyPr>
          <a:lstStyle/>
          <a:p>
            <a:pPr algn="ctr"/>
            <a:r>
              <a:rPr lang="es-419" sz="4800" b="1" spc="68" dirty="0">
                <a:solidFill>
                  <a:srgbClr val="605048"/>
                </a:solidFill>
                <a:latin typeface="Segoe UI Variable Display Light" pitchFamily="2" charset="0"/>
                <a:ea typeface="Tangerine Bold"/>
                <a:cs typeface="Tangerine Bold"/>
                <a:sym typeface="Tangerine Bold"/>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grpSp>
        <p:nvGrpSpPr>
          <p:cNvPr id="6" name="Group 6"/>
          <p:cNvGrpSpPr>
            <a:grpSpLocks noChangeAspect="1"/>
          </p:cNvGrpSpPr>
          <p:nvPr/>
        </p:nvGrpSpPr>
        <p:grpSpPr>
          <a:xfrm rot="-2183834">
            <a:off x="2786027" y="2157359"/>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10101156">
            <a:off x="10789186" y="1079477"/>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8"/>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9"/>
            <a:stretch>
              <a:fillRect/>
            </a:stretch>
          </a:blipFill>
        </p:spPr>
      </p:sp>
      <p:sp>
        <p:nvSpPr>
          <p:cNvPr id="15" name="Freeform 15"/>
          <p:cNvSpPr/>
          <p:nvPr/>
        </p:nvSpPr>
        <p:spPr>
          <a:xfrm rot="1025603">
            <a:off x="-1458512" y="7218919"/>
            <a:ext cx="4019186" cy="6136162"/>
          </a:xfrm>
          <a:custGeom>
            <a:avLst/>
            <a:gdLst/>
            <a:ahLst/>
            <a:cxnLst/>
            <a:rect l="l" t="t" r="r" b="b"/>
            <a:pathLst>
              <a:path w="4019186" h="6136162">
                <a:moveTo>
                  <a:pt x="0" y="0"/>
                </a:moveTo>
                <a:lnTo>
                  <a:pt x="4019186" y="0"/>
                </a:lnTo>
                <a:lnTo>
                  <a:pt x="4019186" y="6136162"/>
                </a:lnTo>
                <a:lnTo>
                  <a:pt x="0" y="6136162"/>
                </a:lnTo>
                <a:lnTo>
                  <a:pt x="0" y="0"/>
                </a:lnTo>
                <a:close/>
              </a:path>
            </a:pathLst>
          </a:custGeom>
          <a:blipFill>
            <a:blip r:embed="rId10"/>
            <a:stretch>
              <a:fillRect/>
            </a:stretch>
          </a:blipFill>
        </p:spPr>
      </p:sp>
      <p:pic>
        <p:nvPicPr>
          <p:cNvPr id="1030" name="Picture 6">
            <a:extLst>
              <a:ext uri="{FF2B5EF4-FFF2-40B4-BE49-F238E27FC236}">
                <a16:creationId xmlns:a16="http://schemas.microsoft.com/office/drawing/2014/main" id="{32F8AE2D-86F9-EB9F-FAD3-828BEA76C53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064420">
            <a:off x="-864833" y="3827794"/>
            <a:ext cx="2901549" cy="3780135"/>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1023">
            <a:extLst>
              <a:ext uri="{FF2B5EF4-FFF2-40B4-BE49-F238E27FC236}">
                <a16:creationId xmlns:a16="http://schemas.microsoft.com/office/drawing/2014/main" id="{826EA5B0-265E-7EAE-3EE9-3206B08A095E}"/>
              </a:ext>
            </a:extLst>
          </p:cNvPr>
          <p:cNvPicPr>
            <a:picLocks noChangeAspect="1"/>
          </p:cNvPicPr>
          <p:nvPr/>
        </p:nvPicPr>
        <p:blipFill>
          <a:blip r:embed="rId12"/>
          <a:stretch>
            <a:fillRect/>
          </a:stretch>
        </p:blipFill>
        <p:spPr>
          <a:xfrm rot="19836959">
            <a:off x="-1190142" y="-764590"/>
            <a:ext cx="4766681" cy="3652084"/>
          </a:xfrm>
          <a:prstGeom prst="rect">
            <a:avLst/>
          </a:prstGeom>
        </p:spPr>
      </p:pic>
      <p:sp>
        <p:nvSpPr>
          <p:cNvPr id="16" name="Freeform 16"/>
          <p:cNvSpPr/>
          <p:nvPr/>
        </p:nvSpPr>
        <p:spPr>
          <a:xfrm rot="-160405">
            <a:off x="15845490" y="7257103"/>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13"/>
            <a:stretch>
              <a:fillRect/>
            </a:stretch>
          </a:blipFill>
        </p:spPr>
      </p:sp>
      <p:sp>
        <p:nvSpPr>
          <p:cNvPr id="12" name="Freeform 12"/>
          <p:cNvSpPr/>
          <p:nvPr/>
        </p:nvSpPr>
        <p:spPr>
          <a:xfrm rot="-296991">
            <a:off x="1966749" y="477840"/>
            <a:ext cx="14656016" cy="8949629"/>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14"/>
            <a:stretch>
              <a:fillRect/>
            </a:stretch>
          </a:blipFill>
        </p:spPr>
      </p:sp>
      <p:sp>
        <p:nvSpPr>
          <p:cNvPr id="17" name="TextBox 17"/>
          <p:cNvSpPr txBox="1"/>
          <p:nvPr/>
        </p:nvSpPr>
        <p:spPr>
          <a:xfrm rot="-295103">
            <a:off x="1882083" y="1865746"/>
            <a:ext cx="14523834" cy="5155257"/>
          </a:xfrm>
          <a:prstGeom prst="rect">
            <a:avLst/>
          </a:prstGeom>
        </p:spPr>
        <p:txBody>
          <a:bodyPr wrap="square" lIns="0" tIns="0" rIns="0" bIns="0" rtlCol="0" anchor="t">
            <a:spAutoFit/>
          </a:bodyPr>
          <a:lstStyle/>
          <a:p>
            <a:pPr algn="ctr">
              <a:lnSpc>
                <a:spcPts val="13374"/>
              </a:lnSpc>
            </a:pPr>
            <a:r>
              <a:rPr lang="ru-RU" sz="11000" dirty="0">
                <a:solidFill>
                  <a:srgbClr val="605048"/>
                </a:solidFill>
                <a:latin typeface="Carelia"/>
                <a:ea typeface="Carelia"/>
                <a:cs typeface="Carelia"/>
                <a:sym typeface="Carelia"/>
              </a:rPr>
              <a:t>От древнерусских граффити до рукописей Петра</a:t>
            </a:r>
            <a:endParaRPr lang="en-US" sz="11000" dirty="0">
              <a:solidFill>
                <a:srgbClr val="605048"/>
              </a:solidFill>
              <a:latin typeface="Carelia"/>
              <a:ea typeface="Carelia"/>
              <a:cs typeface="Carelia"/>
              <a:sym typeface="Carelia"/>
            </a:endParaRPr>
          </a:p>
        </p:txBody>
      </p:sp>
      <p:sp>
        <p:nvSpPr>
          <p:cNvPr id="18" name="TextBox 18"/>
          <p:cNvSpPr txBox="1"/>
          <p:nvPr/>
        </p:nvSpPr>
        <p:spPr>
          <a:xfrm>
            <a:off x="4389361" y="7510298"/>
            <a:ext cx="9355648" cy="2215991"/>
          </a:xfrm>
          <a:prstGeom prst="rect">
            <a:avLst/>
          </a:prstGeom>
        </p:spPr>
        <p:txBody>
          <a:bodyPr wrap="square" lIns="0" tIns="0" rIns="0" bIns="0" rtlCol="0" anchor="t">
            <a:spAutoFit/>
          </a:bodyPr>
          <a:lstStyle/>
          <a:p>
            <a:pPr algn="ctr"/>
            <a:r>
              <a:rPr lang="ru-RU" sz="4800" b="1" dirty="0">
                <a:latin typeface="Segoe UI Variable Display Light" pitchFamily="2" charset="0"/>
              </a:rPr>
              <a:t>Как цифровые технологии помогают читать исторические источники? </a:t>
            </a:r>
            <a:endParaRPr lang="en-US" sz="4800" b="1" spc="68" dirty="0">
              <a:solidFill>
                <a:srgbClr val="605048"/>
              </a:solidFill>
              <a:latin typeface="Segoe UI Variable Display Light" pitchFamily="2" charset="0"/>
              <a:ea typeface="Tangerine Bold"/>
              <a:cs typeface="Tangerine Bold"/>
              <a:sym typeface="Tangerine Bold"/>
            </a:endParaRPr>
          </a:p>
        </p:txBody>
      </p:sp>
      <p:sp>
        <p:nvSpPr>
          <p:cNvPr id="19" name="Freeform 19"/>
          <p:cNvSpPr/>
          <p:nvPr/>
        </p:nvSpPr>
        <p:spPr>
          <a:xfrm rot="-6273966">
            <a:off x="15633257" y="879567"/>
            <a:ext cx="5117166" cy="1272895"/>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8"/>
            <a:stretch>
              <a:fillRect/>
            </a:stretch>
          </a:blipFill>
        </p:spPr>
      </p:sp>
      <p:sp>
        <p:nvSpPr>
          <p:cNvPr id="20" name="Freeform 20"/>
          <p:cNvSpPr/>
          <p:nvPr/>
        </p:nvSpPr>
        <p:spPr>
          <a:xfrm rot="27259">
            <a:off x="8563793" y="1099942"/>
            <a:ext cx="891928" cy="908972"/>
          </a:xfrm>
          <a:custGeom>
            <a:avLst/>
            <a:gdLst/>
            <a:ahLst/>
            <a:cxnLst/>
            <a:rect l="l" t="t" r="r" b="b"/>
            <a:pathLst>
              <a:path w="891928" h="908972">
                <a:moveTo>
                  <a:pt x="0" y="0"/>
                </a:moveTo>
                <a:lnTo>
                  <a:pt x="891929" y="0"/>
                </a:lnTo>
                <a:lnTo>
                  <a:pt x="891929" y="908971"/>
                </a:lnTo>
                <a:lnTo>
                  <a:pt x="0" y="908971"/>
                </a:lnTo>
                <a:lnTo>
                  <a:pt x="0" y="0"/>
                </a:lnTo>
                <a:close/>
              </a:path>
            </a:pathLst>
          </a:custGeom>
          <a:blipFill>
            <a:blip r:embed="rId15"/>
            <a:stretch>
              <a:fillRect/>
            </a:stretch>
          </a:blipFill>
        </p:spPr>
        <p:txBody>
          <a:bodyPr/>
          <a:lstStyle/>
          <a:p>
            <a:endParaRPr lang="ru-RU" dirty="0"/>
          </a:p>
        </p:txBody>
      </p:sp>
      <p:sp>
        <p:nvSpPr>
          <p:cNvPr id="26" name="AutoShape 4" descr="OG0796G1-1179x1536">
            <a:extLst>
              <a:ext uri="{FF2B5EF4-FFF2-40B4-BE49-F238E27FC236}">
                <a16:creationId xmlns:a16="http://schemas.microsoft.com/office/drawing/2014/main" id="{9A8B6D3B-0DAB-AFD3-45E5-0E0730014422}"/>
              </a:ext>
            </a:extLst>
          </p:cNvPr>
          <p:cNvSpPr>
            <a:spLocks noChangeAspect="1" noChangeArrowheads="1"/>
          </p:cNvSpPr>
          <p:nvPr/>
        </p:nvSpPr>
        <p:spPr bwMode="auto">
          <a:xfrm>
            <a:off x="904998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 name="Picture 29">
            <a:extLst>
              <a:ext uri="{FF2B5EF4-FFF2-40B4-BE49-F238E27FC236}">
                <a16:creationId xmlns:a16="http://schemas.microsoft.com/office/drawing/2014/main" id="{400ADE4B-98EB-AEB1-2EC3-8895B1E5A3E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6080" b="89902" l="7457" r="89975">
                        <a14:foregroundMark x1="61712" y1="83323" x2="62403" y2="84152"/>
                        <a14:foregroundMark x1="35337" y1="51675" x2="57618" y2="78411"/>
                        <a14:foregroundMark x1="62986" y1="79060" x2="65901" y2="78661"/>
                        <a14:foregroundMark x1="53272" y1="80389" x2="55812" y2="80041"/>
                        <a14:foregroundMark x1="61228" y1="81215" x2="61806" y2="81107"/>
                        <a14:foregroundMark x1="61806" y1="81107" x2="62166" y2="79800"/>
                        <a14:foregroundMark x1="54218" y1="41061" x2="49627" y2="43431"/>
                        <a14:foregroundMark x1="50124" y1="10315" x2="50468" y2="11571"/>
                        <a14:foregroundMark x1="50853" y1="11477" x2="50710" y2="10703"/>
                        <a14:foregroundMark x1="51450" y1="16721" x2="57415" y2="33225"/>
                        <a14:foregroundMark x1="57415" y1="33225" x2="56504" y2="44843"/>
                        <a14:foregroundMark x1="52361" y1="27796" x2="52030" y2="35396"/>
                        <a14:foregroundMark x1="52030" y1="35396" x2="53024" y2="26710"/>
                        <a14:foregroundMark x1="53024" y1="26710" x2="52361" y2="26927"/>
                        <a14:foregroundMark x1="54350" y1="29533" x2="52941" y2="28882"/>
                        <a14:foregroundMark x1="53853" y1="29533" x2="54018" y2="27253"/>
                        <a14:foregroundMark x1="49627" y1="26384" x2="49461" y2="32248"/>
                        <a14:foregroundMark x1="49461" y1="32248" x2="48467" y2="25516"/>
                        <a14:foregroundMark x1="48467" y1="25516" x2="46645" y2="33442"/>
                        <a14:foregroundMark x1="46645" y1="33442" x2="47059" y2="33768"/>
                        <a14:foregroundMark x1="47887" y1="26602" x2="45650" y2="32356"/>
                        <a14:foregroundMark x1="46976" y1="25516" x2="43662" y2="30185"/>
                        <a14:foregroundMark x1="43662" y1="30185" x2="46893" y2="34636"/>
                        <a14:foregroundMark x1="46893" y1="34636" x2="47639" y2="34636"/>
                        <a14:foregroundMark x1="45402" y1="28013" x2="44242" y2="33985"/>
                        <a14:foregroundMark x1="44242" y1="33985" x2="44739" y2="34093"/>
                        <a14:foregroundMark x1="45236" y1="33333" x2="44076" y2="27796"/>
                        <a14:foregroundMark x1="44076" y1="27796" x2="50073" y2="17723"/>
                        <a14:foregroundMark x1="35294" y1="51792" x2="36205" y2="68078"/>
                        <a14:foregroundMark x1="36205" y1="68078" x2="39519" y2="78502"/>
                        <a14:foregroundMark x1="39519" y1="78502" x2="43828" y2="79045"/>
                        <a14:foregroundMark x1="43828" y1="79045" x2="48550" y2="82519"/>
                        <a14:foregroundMark x1="48550" y1="82519" x2="54184" y2="81433"/>
                        <a14:foregroundMark x1="54184" y1="81433" x2="54515" y2="80130"/>
                        <a14:foregroundMark x1="37531" y1="68078" x2="41839" y2="75570"/>
                        <a14:foregroundMark x1="41839" y1="75570" x2="41176" y2="67535"/>
                        <a14:foregroundMark x1="41176" y1="67535" x2="39934" y2="67752"/>
                        <a14:foregroundMark x1="50373" y1="11509" x2="50953" y2="16395"/>
                        <a14:backgroundMark x1="43082" y1="13572" x2="41176" y2="38436"/>
                        <a14:backgroundMark x1="41176" y1="38436" x2="24027" y2="54940"/>
                        <a14:backgroundMark x1="24027" y1="54940" x2="23861" y2="54940"/>
                        <a14:backgroundMark x1="36371" y1="12378" x2="29495" y2="33116"/>
                        <a14:backgroundMark x1="29495" y1="33116" x2="7208" y2="54397"/>
                        <a14:backgroundMark x1="7208" y1="54397" x2="3728" y2="55049"/>
                        <a14:backgroundMark x1="31566" y1="17264" x2="6462" y2="9229"/>
                        <a14:backgroundMark x1="6462" y1="9229" x2="16239" y2="39197"/>
                        <a14:backgroundMark x1="16239" y1="39197" x2="35791" y2="25516"/>
                        <a14:backgroundMark x1="35791" y1="25516" x2="30737" y2="14658"/>
                        <a14:backgroundMark x1="30737" y1="14658" x2="28418" y2="14441"/>
                        <a14:backgroundMark x1="6131" y1="4560" x2="6462" y2="10641"/>
                        <a14:backgroundMark x1="6462" y1="10641" x2="7539" y2="4886"/>
                        <a14:backgroundMark x1="7539" y1="4886" x2="5882" y2="5103"/>
                        <a14:backgroundMark x1="12262" y1="23127" x2="16321" y2="30727"/>
                        <a14:backgroundMark x1="16321" y1="30727" x2="23364" y2="23779"/>
                        <a14:backgroundMark x1="23364" y1="23779" x2="12759" y2="17915"/>
                        <a14:backgroundMark x1="12759" y1="17915" x2="11930" y2="19435"/>
                        <a14:backgroundMark x1="17896" y1="24864" x2="14002" y2="40065"/>
                        <a14:backgroundMark x1="14002" y1="40065" x2="24938" y2="48534"/>
                        <a14:backgroundMark x1="24938" y1="48534" x2="34466" y2="38002"/>
                        <a14:backgroundMark x1="34466" y1="38002" x2="39271" y2="26493"/>
                        <a14:backgroundMark x1="39271" y1="26493" x2="36703" y2="15201"/>
                        <a14:backgroundMark x1="36703" y1="15201" x2="22038" y2="27904"/>
                        <a14:backgroundMark x1="22038" y1="27904" x2="19387" y2="33225"/>
                        <a14:backgroundMark x1="23115" y1="24213" x2="15576" y2="33116"/>
                        <a14:backgroundMark x1="15576" y1="33116" x2="19718" y2="48969"/>
                        <a14:backgroundMark x1="19718" y1="48969" x2="33389" y2="44734"/>
                        <a14:backgroundMark x1="33389" y1="44734" x2="42254" y2="27144"/>
                        <a14:backgroundMark x1="42254" y1="27144" x2="41176" y2="15418"/>
                        <a14:backgroundMark x1="41176" y1="15418" x2="24689" y2="18132"/>
                        <a14:backgroundMark x1="24689" y1="18132" x2="11019" y2="34202"/>
                        <a14:backgroundMark x1="18310" y1="30402" x2="19387" y2="36156"/>
                        <a14:backgroundMark x1="19387" y1="36156" x2="19387" y2="32030"/>
                        <a14:backgroundMark x1="21872" y1="35505" x2="22867" y2="34636"/>
                        <a14:backgroundMark x1="23861" y1="35939" x2="22452" y2="35071"/>
                        <a14:backgroundMark x1="25518" y1="38762" x2="29992" y2="44843"/>
                        <a14:backgroundMark x1="29992" y1="44843" x2="25435" y2="39197"/>
                        <a14:backgroundMark x1="25435" y1="39197" x2="23861" y2="39305"/>
                        <a14:backgroundMark x1="34466" y1="47123" x2="31732" y2="60152"/>
                        <a14:backgroundMark x1="31732" y1="60152" x2="24855" y2="74593"/>
                        <a14:backgroundMark x1="24855" y1="74593" x2="22038" y2="70684"/>
                        <a14:backgroundMark x1="30903" y1="46037" x2="27589" y2="59501"/>
                        <a14:backgroundMark x1="27589" y1="59501" x2="22204" y2="67210"/>
                        <a14:backgroundMark x1="22204" y1="67210" x2="20961" y2="66232"/>
                        <a14:backgroundMark x1="31980" y1="45928" x2="28335" y2="55375"/>
                        <a14:backgroundMark x1="28335" y1="55375" x2="28998" y2="64061"/>
                        <a14:backgroundMark x1="28998" y1="64061" x2="30240" y2="56786"/>
                        <a14:backgroundMark x1="32643" y1="45711" x2="40017" y2="18132"/>
                        <a14:backgroundMark x1="40017" y1="18132" x2="40431" y2="17915"/>
                        <a14:backgroundMark x1="37448" y1="21933" x2="33057" y2="44408"/>
                        <a14:backgroundMark x1="33057" y1="44408" x2="34217" y2="23453"/>
                        <a14:backgroundMark x1="34217" y1="23453" x2="39519" y2="19870"/>
                        <a14:backgroundMark x1="39519" y1="19870" x2="39519" y2="19870"/>
                        <a14:backgroundMark x1="38194" y1="15092" x2="31152" y2="22476"/>
                        <a14:backgroundMark x1="31152" y1="22476" x2="30489" y2="26384"/>
                        <a14:backgroundMark x1="19387" y1="29533" x2="19801" y2="37459"/>
                        <a14:backgroundMark x1="19801" y1="37459" x2="25518" y2="38654"/>
                        <a14:backgroundMark x1="25518" y1="38654" x2="15576" y2="37459"/>
                        <a14:backgroundMark x1="15576" y1="37459" x2="14085" y2="44517"/>
                        <a14:backgroundMark x1="14085" y1="44517" x2="14085" y2="44625"/>
                        <a14:backgroundMark x1="40348" y1="10315" x2="36703" y2="19761"/>
                        <a14:backgroundMark x1="36703" y1="19761" x2="40182" y2="25624"/>
                        <a14:backgroundMark x1="40182" y1="25624" x2="45899" y2="21064"/>
                        <a14:backgroundMark x1="45899" y1="21064" x2="47722" y2="15527"/>
                        <a14:backgroundMark x1="47722" y1="15527" x2="42502" y2="11183"/>
                        <a14:backgroundMark x1="42502" y1="11183" x2="37283" y2="12486"/>
                        <a14:backgroundMark x1="56255" y1="4560" x2="60895" y2="34745"/>
                        <a14:backgroundMark x1="60895" y1="34745" x2="60066" y2="40391"/>
                        <a14:backgroundMark x1="60066" y1="40391" x2="65783" y2="46145"/>
                        <a14:backgroundMark x1="65783" y1="46145" x2="70257" y2="58089"/>
                        <a14:backgroundMark x1="70257" y1="58089" x2="68766" y2="75136"/>
                        <a14:backgroundMark x1="68766" y1="75136" x2="67274" y2="80456"/>
                        <a14:backgroundMark x1="67274" y1="80456" x2="78128" y2="69164"/>
                        <a14:backgroundMark x1="78128" y1="69164" x2="81110" y2="57655"/>
                        <a14:backgroundMark x1="81110" y1="57655" x2="81110" y2="56786"/>
                        <a14:backgroundMark x1="57995" y1="10966" x2="60398" y2="21173"/>
                        <a14:backgroundMark x1="60398" y1="21173" x2="71500" y2="33116"/>
                        <a14:backgroundMark x1="71500" y1="33116" x2="67523" y2="15635"/>
                        <a14:backgroundMark x1="67523" y1="15635" x2="60066" y2="7492"/>
                        <a14:backgroundMark x1="59983" y1="16504" x2="64043" y2="20087"/>
                        <a14:backgroundMark x1="64043" y1="20087" x2="63132" y2="20195"/>
                        <a14:backgroundMark x1="55187" y1="21670" x2="56089" y2="19110"/>
                        <a14:backgroundMark x1="52278" y1="7166" x2="56669" y2="14441"/>
                        <a14:backgroundMark x1="56669" y1="14441" x2="53521" y2="8035"/>
                        <a14:backgroundMark x1="53521" y1="8035" x2="53355" y2="8035"/>
                        <a14:backgroundMark x1="49710" y1="10641" x2="48550" y2="10641"/>
                        <a14:backgroundMark x1="48384" y1="10641" x2="47556" y2="20847"/>
                        <a14:backgroundMark x1="47556" y1="20847" x2="39105" y2="21716"/>
                        <a14:backgroundMark x1="39105" y1="21716" x2="37862" y2="14549"/>
                        <a14:backgroundMark x1="37862" y1="14549" x2="48136" y2="9772"/>
                        <a14:backgroundMark x1="45650" y1="11618" x2="39437" y2="22041"/>
                        <a14:backgroundMark x1="39437" y1="22041" x2="40679" y2="12378"/>
                        <a14:backgroundMark x1="40679" y1="12378" x2="46230" y2="15744"/>
                        <a14:backgroundMark x1="46230" y1="15744" x2="42668" y2="19761"/>
                        <a14:backgroundMark x1="42668" y1="19761" x2="38857" y2="19978"/>
                        <a14:backgroundMark x1="52023" y1="8912" x2="54267" y2="16721"/>
                        <a14:backgroundMark x1="54267" y1="16721" x2="58409" y2="11618"/>
                        <a14:backgroundMark x1="58409" y1="11618" x2="58078" y2="9881"/>
                        <a14:backgroundMark x1="69594" y1="22476" x2="70920" y2="64821"/>
                        <a14:backgroundMark x1="70920" y1="64821" x2="74648" y2="78393"/>
                        <a14:backgroundMark x1="74648" y1="78393" x2="75476" y2="33116"/>
                        <a14:backgroundMark x1="75476" y1="33116" x2="73157" y2="24647"/>
                        <a14:backgroundMark x1="73157" y1="24647" x2="72825" y2="24539"/>
                        <a14:backgroundMark x1="70671" y1="68512" x2="69180" y2="74050"/>
                        <a14:backgroundMark x1="69180" y1="74050" x2="72411" y2="79045"/>
                        <a14:backgroundMark x1="72411" y1="79045" x2="73405" y2="70575"/>
                        <a14:backgroundMark x1="73405" y1="70575" x2="70920" y2="66015"/>
                        <a14:backgroundMark x1="64043" y1="73724" x2="58989" y2="79479"/>
                        <a14:backgroundMark x1="58989" y1="79479" x2="61309" y2="89577"/>
                        <a14:backgroundMark x1="61309" y1="89577" x2="72659" y2="74267"/>
                        <a14:backgroundMark x1="72659" y1="74267" x2="60646" y2="75244"/>
                        <a14:backgroundMark x1="60646" y1="75244" x2="59155" y2="76764"/>
                        <a14:backgroundMark x1="62966" y1="76330" x2="55510" y2="83062"/>
                        <a14:backgroundMark x1="55510" y1="83062" x2="62717" y2="86645"/>
                        <a14:backgroundMark x1="62717" y1="86645" x2="68103" y2="77850"/>
                        <a14:backgroundMark x1="68103" y1="77850" x2="63629" y2="76764"/>
                        <a14:backgroundMark x1="34853" y1="69825" x2="35377" y2="85776"/>
                        <a14:backgroundMark x1="34800" y1="68213" x2="34819" y2="68796"/>
                        <a14:backgroundMark x1="35377" y1="85776" x2="29080" y2="73616"/>
                        <a14:backgroundMark x1="29080" y1="73616" x2="28003" y2="66558"/>
                        <a14:backgroundMark x1="32643" y1="56786" x2="31317" y2="64278"/>
                        <a14:backgroundMark x1="31317" y1="64278" x2="31814" y2="73507"/>
                        <a14:backgroundMark x1="31814" y1="73507" x2="33803" y2="63084"/>
                        <a14:backgroundMark x1="33803" y1="63084" x2="32394" y2="60152"/>
                        <a14:backgroundMark x1="35294" y1="75896" x2="41176" y2="85776"/>
                        <a14:backgroundMark x1="41176" y1="85776" x2="35211" y2="83062"/>
                        <a14:backgroundMark x1="35211" y1="83062" x2="40099" y2="82085"/>
                        <a14:backgroundMark x1="40099" y1="82085" x2="40845" y2="83388"/>
                        <a14:backgroundMark x1="41171" y1="76136" x2="41359" y2="76698"/>
                        <a14:backgroundMark x1="39934" y1="81650" x2="44538" y2="82135"/>
                        <a14:backgroundMark x1="45358" y1="82739" x2="41674" y2="82845"/>
                        <a14:backgroundMark x1="41674" y1="82845" x2="41508" y2="82193"/>
                        <a14:backgroundMark x1="53723" y1="83135" x2="55675" y2="84365"/>
                        <a14:backgroundMark x1="53492" y1="82989" x2="53717" y2="83131"/>
                        <a14:backgroundMark x1="55675" y1="84365" x2="50124" y2="85451"/>
                        <a14:backgroundMark x1="50124" y1="85451" x2="48893" y2="84277"/>
                        <a14:backgroundMark x1="58843" y1="37594" x2="64374" y2="41042"/>
                        <a14:backgroundMark x1="64374" y1="41042" x2="61640" y2="35288"/>
                        <a14:backgroundMark x1="61640" y1="35288" x2="61309" y2="35288"/>
                        <a14:backgroundMark x1="58558" y1="41230" x2="64954" y2="39522"/>
                        <a14:backgroundMark x1="59169" y1="33431" x2="58420" y2="32642"/>
                        <a14:backgroundMark x1="64954" y1="39522" x2="59201" y2="33465"/>
                        <a14:backgroundMark x1="61309" y1="17915" x2="64457" y2="23887"/>
                        <a14:backgroundMark x1="64457" y1="23887" x2="63712" y2="17698"/>
                        <a14:backgroundMark x1="63712" y1="17698" x2="57332" y2="17698"/>
                        <a14:backgroundMark x1="57332" y1="17698" x2="57332" y2="17698"/>
                        <a14:backgroundMark x1="48982" y1="14809" x2="48302" y2="17372"/>
                        <a14:backgroundMark x1="50124" y1="8035" x2="53024" y2="9555"/>
                        <a14:backgroundMark x1="52306" y1="16121" x2="52361" y2="16504"/>
                      </a14:backgroundRemoval>
                    </a14:imgEffect>
                  </a14:imgLayer>
                </a14:imgProps>
              </a:ext>
            </a:extLst>
          </a:blip>
          <a:stretch>
            <a:fillRect/>
          </a:stretch>
        </p:blipFill>
        <p:spPr>
          <a:xfrm>
            <a:off x="12543972" y="-592337"/>
            <a:ext cx="8414439" cy="64206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845" y="4406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4" name="Freeform 4"/>
          <p:cNvSpPr/>
          <p:nvPr/>
        </p:nvSpPr>
        <p:spPr>
          <a:xfrm rot="5400000">
            <a:off x="430586" y="1916488"/>
            <a:ext cx="5425326" cy="4229101"/>
          </a:xfrm>
          <a:custGeom>
            <a:avLst/>
            <a:gdLst/>
            <a:ahLst/>
            <a:cxnLst/>
            <a:rect l="l" t="t" r="r" b="b"/>
            <a:pathLst>
              <a:path w="7118305" h="5507789">
                <a:moveTo>
                  <a:pt x="0" y="0"/>
                </a:moveTo>
                <a:lnTo>
                  <a:pt x="7118305" y="0"/>
                </a:lnTo>
                <a:lnTo>
                  <a:pt x="7118305" y="5507789"/>
                </a:lnTo>
                <a:lnTo>
                  <a:pt x="0" y="5507789"/>
                </a:lnTo>
                <a:lnTo>
                  <a:pt x="0" y="0"/>
                </a:lnTo>
                <a:close/>
              </a:path>
            </a:pathLst>
          </a:custGeom>
          <a:blipFill>
            <a:blip r:embed="rId3"/>
            <a:stretch>
              <a:fillRect/>
            </a:stretch>
          </a:blipFill>
        </p:spPr>
      </p:sp>
      <p:sp>
        <p:nvSpPr>
          <p:cNvPr id="7" name="Freeform 7"/>
          <p:cNvSpPr/>
          <p:nvPr/>
        </p:nvSpPr>
        <p:spPr>
          <a:xfrm rot="10800000">
            <a:off x="9392290" y="4274278"/>
            <a:ext cx="8702818" cy="5913330"/>
          </a:xfrm>
          <a:custGeom>
            <a:avLst/>
            <a:gdLst/>
            <a:ahLst/>
            <a:cxnLst/>
            <a:rect l="l" t="t" r="r" b="b"/>
            <a:pathLst>
              <a:path w="10189907" h="7884440">
                <a:moveTo>
                  <a:pt x="0" y="0"/>
                </a:moveTo>
                <a:lnTo>
                  <a:pt x="10189907" y="0"/>
                </a:lnTo>
                <a:lnTo>
                  <a:pt x="10189907" y="7884440"/>
                </a:lnTo>
                <a:lnTo>
                  <a:pt x="0" y="7884440"/>
                </a:lnTo>
                <a:lnTo>
                  <a:pt x="0" y="0"/>
                </a:lnTo>
                <a:close/>
              </a:path>
            </a:pathLst>
          </a:custGeom>
          <a:blipFill>
            <a:blip r:embed="rId3"/>
            <a:stretch>
              <a:fillRect/>
            </a:stretch>
          </a:blipFill>
        </p:spPr>
      </p:sp>
      <p:sp>
        <p:nvSpPr>
          <p:cNvPr id="12" name="TextBox 12"/>
          <p:cNvSpPr txBox="1"/>
          <p:nvPr/>
        </p:nvSpPr>
        <p:spPr>
          <a:xfrm>
            <a:off x="9769655" y="56086"/>
            <a:ext cx="7870822" cy="4431983"/>
          </a:xfrm>
          <a:prstGeom prst="rect">
            <a:avLst/>
          </a:prstGeom>
        </p:spPr>
        <p:txBody>
          <a:bodyPr lIns="0" tIns="0" rIns="0" bIns="0" rtlCol="0" anchor="t">
            <a:spAutoFit/>
          </a:bodyPr>
          <a:lstStyle/>
          <a:p>
            <a:pPr marL="0" lvl="0" indent="0" algn="r"/>
            <a:r>
              <a:rPr lang="ru-RU" sz="7200" spc="60" dirty="0">
                <a:solidFill>
                  <a:srgbClr val="605048"/>
                </a:solidFill>
                <a:latin typeface="Carelia"/>
                <a:ea typeface="Carelia"/>
                <a:cs typeface="Carelia"/>
                <a:sym typeface="Carelia"/>
              </a:rPr>
              <a:t>Почему возникает необходимость в реставрации?</a:t>
            </a:r>
            <a:endParaRPr lang="en-US" sz="7200" spc="60" dirty="0">
              <a:solidFill>
                <a:srgbClr val="605048"/>
              </a:solidFill>
              <a:latin typeface="Carelia"/>
              <a:ea typeface="Carelia"/>
              <a:cs typeface="Carelia"/>
              <a:sym typeface="Carelia"/>
            </a:endParaRPr>
          </a:p>
        </p:txBody>
      </p:sp>
      <p:sp>
        <p:nvSpPr>
          <p:cNvPr id="13" name="TextBox 13"/>
          <p:cNvSpPr txBox="1"/>
          <p:nvPr/>
        </p:nvSpPr>
        <p:spPr>
          <a:xfrm>
            <a:off x="304800" y="6896100"/>
            <a:ext cx="4105323" cy="2324482"/>
          </a:xfrm>
          <a:prstGeom prst="rect">
            <a:avLst/>
          </a:prstGeom>
        </p:spPr>
        <p:txBody>
          <a:bodyPr wrap="square" lIns="0" tIns="0" rIns="0" bIns="0" rtlCol="0" anchor="t">
            <a:spAutoFit/>
          </a:bodyPr>
          <a:lstStyle/>
          <a:p>
            <a:pPr algn="l">
              <a:lnSpc>
                <a:spcPts val="1967"/>
              </a:lnSpc>
            </a:pPr>
            <a:r>
              <a:rPr lang="ru-RU" sz="2400" b="1" dirty="0">
                <a:solidFill>
                  <a:srgbClr val="605048"/>
                </a:solidFill>
                <a:latin typeface="Glacial Indifference Bold"/>
                <a:ea typeface="Glacial Indifference Bold"/>
                <a:cs typeface="Glacial Indifference Bold"/>
                <a:sym typeface="Glacial Indifference Bold"/>
              </a:rPr>
              <a:t>Цель реставрирования — </a:t>
            </a:r>
            <a:r>
              <a:rPr lang="ru-RU" sz="2400" dirty="0">
                <a:solidFill>
                  <a:srgbClr val="605048"/>
                </a:solidFill>
                <a:latin typeface="Glacial Indifference Bold"/>
                <a:ea typeface="Glacial Indifference Bold"/>
                <a:cs typeface="Glacial Indifference Bold"/>
                <a:sym typeface="Glacial Indifference Bold"/>
              </a:rPr>
              <a:t>заключается не только в восстановлении внешнего вида и функциональности предмета, но и в </a:t>
            </a:r>
            <a:r>
              <a:rPr lang="ru-RU" sz="2400" b="1" dirty="0">
                <a:solidFill>
                  <a:srgbClr val="605048"/>
                </a:solidFill>
                <a:latin typeface="Glacial Indifference Bold"/>
                <a:ea typeface="Glacial Indifference Bold"/>
                <a:cs typeface="Glacial Indifference Bold"/>
                <a:sym typeface="Glacial Indifference Bold"/>
              </a:rPr>
              <a:t>сохранении его исторической ценности </a:t>
            </a:r>
            <a:r>
              <a:rPr lang="ru-RU" sz="2400" dirty="0">
                <a:solidFill>
                  <a:srgbClr val="605048"/>
                </a:solidFill>
                <a:latin typeface="Glacial Indifference Bold"/>
                <a:ea typeface="Glacial Indifference Bold"/>
                <a:cs typeface="Glacial Indifference Bold"/>
                <a:sym typeface="Glacial Indifference Bold"/>
              </a:rPr>
              <a:t>и аутентичности. Это важно для объектов культурного наследия.</a:t>
            </a:r>
            <a:endParaRPr lang="en-US" sz="2400" dirty="0">
              <a:solidFill>
                <a:srgbClr val="605048"/>
              </a:solidFill>
              <a:latin typeface="Glacial Indifference Bold"/>
              <a:ea typeface="Glacial Indifference Bold"/>
              <a:cs typeface="Glacial Indifference Bold"/>
              <a:sym typeface="Glacial Indifference Bold"/>
            </a:endParaRPr>
          </a:p>
        </p:txBody>
      </p:sp>
      <p:sp>
        <p:nvSpPr>
          <p:cNvPr id="14" name="TextBox 14"/>
          <p:cNvSpPr txBox="1"/>
          <p:nvPr/>
        </p:nvSpPr>
        <p:spPr>
          <a:xfrm>
            <a:off x="5459864" y="386946"/>
            <a:ext cx="5665336" cy="1898084"/>
          </a:xfrm>
          <a:prstGeom prst="rect">
            <a:avLst/>
          </a:prstGeom>
        </p:spPr>
        <p:txBody>
          <a:bodyPr wrap="square" lIns="0" tIns="0" rIns="0" bIns="0" rtlCol="0" anchor="t">
            <a:spAutoFit/>
          </a:bodyPr>
          <a:lstStyle/>
          <a:p>
            <a:pPr algn="l">
              <a:lnSpc>
                <a:spcPts val="2090"/>
              </a:lnSpc>
            </a:pPr>
            <a:r>
              <a:rPr lang="ru-RU" sz="2400" dirty="0">
                <a:solidFill>
                  <a:srgbClr val="605048"/>
                </a:solidFill>
                <a:latin typeface="Glacial Indifference Bold"/>
                <a:ea typeface="Glacial Indifference Bold"/>
                <a:cs typeface="Glacial Indifference Bold"/>
                <a:sym typeface="Glacial Indifference Bold"/>
              </a:rPr>
              <a:t>Реставрация в понимании простых людей-это ремонт, покраска фасадов, замена изношенных элементов на новые. На самом деле все гораздо сложнее. Все начинается с исследования и проектирования, а затем реализации решения под наблюдением автора.</a:t>
            </a:r>
            <a:endParaRPr lang="en-US" sz="2400" dirty="0">
              <a:solidFill>
                <a:srgbClr val="605048"/>
              </a:solidFill>
              <a:latin typeface="Glacial Indifference Bold"/>
              <a:ea typeface="Glacial Indifference Bold"/>
              <a:cs typeface="Glacial Indifference Bold"/>
              <a:sym typeface="Glacial Indifference Bold"/>
            </a:endParaRPr>
          </a:p>
        </p:txBody>
      </p:sp>
      <p:sp>
        <p:nvSpPr>
          <p:cNvPr id="15" name="TextBox 14">
            <a:extLst>
              <a:ext uri="{FF2B5EF4-FFF2-40B4-BE49-F238E27FC236}">
                <a16:creationId xmlns:a16="http://schemas.microsoft.com/office/drawing/2014/main" id="{5470AA8B-CCBC-ED6D-68CE-12C06BA4B581}"/>
              </a:ext>
            </a:extLst>
          </p:cNvPr>
          <p:cNvSpPr txBox="1"/>
          <p:nvPr/>
        </p:nvSpPr>
        <p:spPr>
          <a:xfrm>
            <a:off x="5449354" y="2834457"/>
            <a:ext cx="4827136" cy="820866"/>
          </a:xfrm>
          <a:prstGeom prst="rect">
            <a:avLst/>
          </a:prstGeom>
        </p:spPr>
        <p:txBody>
          <a:bodyPr wrap="square" lIns="0" tIns="0" rIns="0" bIns="0" rtlCol="0" anchor="t">
            <a:spAutoFit/>
          </a:bodyPr>
          <a:lstStyle/>
          <a:p>
            <a:pPr algn="l">
              <a:lnSpc>
                <a:spcPts val="2090"/>
              </a:lnSpc>
            </a:pPr>
            <a:r>
              <a:rPr lang="ru-RU" sz="2400" b="1" dirty="0">
                <a:solidFill>
                  <a:srgbClr val="605048"/>
                </a:solidFill>
                <a:latin typeface="Glacial Indifference Bold"/>
                <a:ea typeface="Glacial Indifference Bold"/>
                <a:cs typeface="Glacial Indifference Bold"/>
                <a:sym typeface="Glacial Indifference Bold"/>
              </a:rPr>
              <a:t>Таким образом, их сохранение на будущее является обязательством для следующего поколения</a:t>
            </a:r>
            <a:endParaRPr lang="en-US" sz="2400" b="1" dirty="0">
              <a:solidFill>
                <a:srgbClr val="605048"/>
              </a:solidFill>
              <a:latin typeface="Glacial Indifference Bold"/>
              <a:ea typeface="Glacial Indifference Bold"/>
              <a:cs typeface="Glacial Indifference Bold"/>
              <a:sym typeface="Glacial Indifference Bold"/>
            </a:endParaRPr>
          </a:p>
        </p:txBody>
      </p:sp>
      <p:pic>
        <p:nvPicPr>
          <p:cNvPr id="5126" name="Picture 6" descr="&quot;El examen de Peter&quot;, art.Yu.Kushevsky">
            <a:extLst>
              <a:ext uri="{FF2B5EF4-FFF2-40B4-BE49-F238E27FC236}">
                <a16:creationId xmlns:a16="http://schemas.microsoft.com/office/drawing/2014/main" id="{55E7E02F-E62A-50C1-AA52-0F4887627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4555" y="4610099"/>
            <a:ext cx="8106539" cy="52664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edro I de Rusia - Wikipedia, la enciclopedia libre">
            <a:extLst>
              <a:ext uri="{FF2B5EF4-FFF2-40B4-BE49-F238E27FC236}">
                <a16:creationId xmlns:a16="http://schemas.microsoft.com/office/drawing/2014/main" id="{DC8CE40C-CBA8-D5B2-7AB3-70335C6201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462" y="1459613"/>
            <a:ext cx="3748073" cy="5102338"/>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0"/>
          <p:cNvSpPr/>
          <p:nvPr/>
        </p:nvSpPr>
        <p:spPr>
          <a:xfrm>
            <a:off x="4419600" y="4274278"/>
            <a:ext cx="6172200" cy="4983334"/>
          </a:xfrm>
          <a:custGeom>
            <a:avLst/>
            <a:gdLst/>
            <a:ahLst/>
            <a:cxnLst/>
            <a:rect l="l" t="t" r="r" b="b"/>
            <a:pathLst>
              <a:path w="6694853" h="6644445">
                <a:moveTo>
                  <a:pt x="0" y="0"/>
                </a:moveTo>
                <a:lnTo>
                  <a:pt x="6694853" y="0"/>
                </a:lnTo>
                <a:lnTo>
                  <a:pt x="6694853" y="6644445"/>
                </a:lnTo>
                <a:lnTo>
                  <a:pt x="0" y="6644445"/>
                </a:lnTo>
                <a:lnTo>
                  <a:pt x="0" y="0"/>
                </a:lnTo>
                <a:close/>
              </a:path>
            </a:pathLst>
          </a:custGeom>
          <a:blipFill>
            <a:blip r:embed="rId6"/>
            <a:stretch>
              <a:fillRect l="-32865" t="-4176" r="-29904" b="-7756"/>
            </a:stretch>
          </a:blipFill>
        </p:spPr>
      </p:sp>
      <p:pic>
        <p:nvPicPr>
          <p:cNvPr id="5122" name="Picture 2" descr="ГРАФФИТИ">
            <a:extLst>
              <a:ext uri="{FF2B5EF4-FFF2-40B4-BE49-F238E27FC236}">
                <a16:creationId xmlns:a16="http://schemas.microsoft.com/office/drawing/2014/main" id="{7357EA72-F252-35F3-A0BE-369887FC8F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795" y="4610100"/>
            <a:ext cx="5431186" cy="435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7696200" y="1659953"/>
            <a:ext cx="7297946" cy="1125308"/>
          </a:xfrm>
          <a:prstGeom prst="rect">
            <a:avLst/>
          </a:prstGeom>
        </p:spPr>
        <p:txBody>
          <a:bodyPr lIns="0" tIns="0" rIns="0" bIns="0" rtlCol="0" anchor="t">
            <a:spAutoFit/>
          </a:bodyPr>
          <a:lstStyle/>
          <a:p>
            <a:pPr algn="r">
              <a:lnSpc>
                <a:spcPts val="9100"/>
              </a:lnSpc>
            </a:pPr>
            <a:r>
              <a:rPr lang="en-US" sz="6500" dirty="0">
                <a:solidFill>
                  <a:srgbClr val="000000"/>
                </a:solidFill>
                <a:latin typeface="Palace Script MT" panose="030303020206070C0B05" pitchFamily="66" charset="0"/>
                <a:ea typeface="Homemade Apple" panose="020B0604020202020204" charset="0"/>
                <a:cs typeface="Homemade Apple"/>
                <a:sym typeface="Homemade Apple"/>
              </a:rPr>
              <a:t>Society</a:t>
            </a:r>
          </a:p>
        </p:txBody>
      </p:sp>
      <p:sp>
        <p:nvSpPr>
          <p:cNvPr id="11" name="TextBox 11"/>
          <p:cNvSpPr txBox="1"/>
          <p:nvPr/>
        </p:nvSpPr>
        <p:spPr>
          <a:xfrm>
            <a:off x="7294875" y="5747396"/>
            <a:ext cx="9363216" cy="3590290"/>
          </a:xfrm>
          <a:prstGeom prst="rect">
            <a:avLst/>
          </a:prstGeom>
        </p:spPr>
        <p:txBody>
          <a:bodyPr lIns="0" tIns="0" rIns="0" bIns="0" rtlCol="0" anchor="t">
            <a:spAutoFit/>
          </a:bodyPr>
          <a:lstStyle/>
          <a:p>
            <a:pPr algn="r">
              <a:lnSpc>
                <a:spcPts val="4759"/>
              </a:lnSpc>
            </a:pPr>
            <a:r>
              <a:rPr lang="en-US" sz="3399" spc="84" dirty="0">
                <a:solidFill>
                  <a:srgbClr val="000000"/>
                </a:solidFill>
                <a:latin typeface="Kollektif"/>
                <a:ea typeface="Kollektif"/>
                <a:cs typeface="Kollektif"/>
                <a:sym typeface="Kollektif"/>
              </a:rPr>
              <a:t>Lorem ipsum dolor sit amet, consectetur adipiscing elit. Nam nec placerat nisl. Quisque sed elit vestibulum, placerat nulla vitae, lobortis ipsum. Phasellus leo eros, consequat ut risus eget, facilisis laoreet est. Mauris vehicula nisl in justo pharetra, ut ultrices tur</a:t>
            </a:r>
          </a:p>
        </p:txBody>
      </p:sp>
      <p:sp>
        <p:nvSpPr>
          <p:cNvPr id="13" name="Freeform 2">
            <a:extLst>
              <a:ext uri="{FF2B5EF4-FFF2-40B4-BE49-F238E27FC236}">
                <a16:creationId xmlns:a16="http://schemas.microsoft.com/office/drawing/2014/main" id="{E6D0D64B-E158-B8E9-4F86-0FEA3CEAE4D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12" name="AutoShape 12"/>
          <p:cNvSpPr/>
          <p:nvPr/>
        </p:nvSpPr>
        <p:spPr>
          <a:xfrm>
            <a:off x="10767060" y="3179873"/>
            <a:ext cx="6492240" cy="0"/>
          </a:xfrm>
          <a:prstGeom prst="line">
            <a:avLst/>
          </a:prstGeom>
          <a:ln w="28575" cap="flat">
            <a:solidFill>
              <a:srgbClr val="000000"/>
            </a:solidFill>
            <a:prstDash val="solid"/>
            <a:headEnd type="none" w="sm" len="sm"/>
            <a:tailEnd type="none" w="sm" len="sm"/>
          </a:ln>
        </p:spPr>
      </p:sp>
      <p:grpSp>
        <p:nvGrpSpPr>
          <p:cNvPr id="14" name="Group 5">
            <a:extLst>
              <a:ext uri="{FF2B5EF4-FFF2-40B4-BE49-F238E27FC236}">
                <a16:creationId xmlns:a16="http://schemas.microsoft.com/office/drawing/2014/main" id="{278E0CF8-53BD-2A1A-BE9F-F4FAE41ADC75}"/>
              </a:ext>
            </a:extLst>
          </p:cNvPr>
          <p:cNvGrpSpPr/>
          <p:nvPr/>
        </p:nvGrpSpPr>
        <p:grpSpPr>
          <a:xfrm>
            <a:off x="3655476" y="4445689"/>
            <a:ext cx="3885979" cy="4612793"/>
            <a:chOff x="0" y="0"/>
            <a:chExt cx="1023468" cy="1214892"/>
          </a:xfrm>
        </p:grpSpPr>
        <p:sp>
          <p:nvSpPr>
            <p:cNvPr id="15" name="Freeform 6">
              <a:extLst>
                <a:ext uri="{FF2B5EF4-FFF2-40B4-BE49-F238E27FC236}">
                  <a16:creationId xmlns:a16="http://schemas.microsoft.com/office/drawing/2014/main" id="{25955FDD-1B6E-891A-A2D6-EED1F10ADD17}"/>
                </a:ext>
              </a:extLst>
            </p:cNvPr>
            <p:cNvSpPr/>
            <p:nvPr/>
          </p:nvSpPr>
          <p:spPr>
            <a:xfrm>
              <a:off x="0" y="0"/>
              <a:ext cx="1023468" cy="1214892"/>
            </a:xfrm>
            <a:custGeom>
              <a:avLst/>
              <a:gdLst/>
              <a:ahLst/>
              <a:cxnLst/>
              <a:rect l="l" t="t" r="r" b="b"/>
              <a:pathLst>
                <a:path w="1023468" h="1214892">
                  <a:moveTo>
                    <a:pt x="0" y="0"/>
                  </a:moveTo>
                  <a:lnTo>
                    <a:pt x="1023468" y="0"/>
                  </a:lnTo>
                  <a:lnTo>
                    <a:pt x="1023468" y="1214892"/>
                  </a:lnTo>
                  <a:lnTo>
                    <a:pt x="0" y="1214892"/>
                  </a:lnTo>
                  <a:close/>
                </a:path>
              </a:pathLst>
            </a:custGeom>
            <a:solidFill>
              <a:srgbClr val="FFFFFF"/>
            </a:solidFill>
          </p:spPr>
        </p:sp>
        <p:sp>
          <p:nvSpPr>
            <p:cNvPr id="16" name="TextBox 7">
              <a:extLst>
                <a:ext uri="{FF2B5EF4-FFF2-40B4-BE49-F238E27FC236}">
                  <a16:creationId xmlns:a16="http://schemas.microsoft.com/office/drawing/2014/main" id="{261B4ACC-236D-F93C-1D8D-B821625A6E80}"/>
                </a:ext>
              </a:extLst>
            </p:cNvPr>
            <p:cNvSpPr txBox="1"/>
            <p:nvPr/>
          </p:nvSpPr>
          <p:spPr>
            <a:xfrm>
              <a:off x="0" y="-47625"/>
              <a:ext cx="1023468" cy="1262517"/>
            </a:xfrm>
            <a:prstGeom prst="rect">
              <a:avLst/>
            </a:prstGeom>
          </p:spPr>
          <p:txBody>
            <a:bodyPr lIns="50800" tIns="50800" rIns="50800" bIns="50800" rtlCol="0" anchor="ctr"/>
            <a:lstStyle/>
            <a:p>
              <a:pPr algn="ctr">
                <a:lnSpc>
                  <a:spcPts val="3499"/>
                </a:lnSpc>
              </a:pPr>
              <a:endParaRPr/>
            </a:p>
          </p:txBody>
        </p:sp>
      </p:grpSp>
      <p:sp>
        <p:nvSpPr>
          <p:cNvPr id="18" name="TextBox 9">
            <a:extLst>
              <a:ext uri="{FF2B5EF4-FFF2-40B4-BE49-F238E27FC236}">
                <a16:creationId xmlns:a16="http://schemas.microsoft.com/office/drawing/2014/main" id="{0E8122D7-1BF8-0FCB-D3B0-3B489C1DFA7A}"/>
              </a:ext>
            </a:extLst>
          </p:cNvPr>
          <p:cNvSpPr txBox="1"/>
          <p:nvPr/>
        </p:nvSpPr>
        <p:spPr>
          <a:xfrm>
            <a:off x="9328835" y="1384859"/>
            <a:ext cx="7049055" cy="1590179"/>
          </a:xfrm>
          <a:prstGeom prst="rect">
            <a:avLst/>
          </a:prstGeom>
        </p:spPr>
        <p:txBody>
          <a:bodyPr lIns="0" tIns="0" rIns="0" bIns="0" rtlCol="0" anchor="t">
            <a:spAutoFit/>
          </a:bodyPr>
          <a:lstStyle/>
          <a:p>
            <a:pPr algn="r">
              <a:lnSpc>
                <a:spcPts val="6181"/>
              </a:lnSpc>
            </a:pPr>
            <a:r>
              <a:rPr lang="ru-RU" sz="6600" b="1" spc="264" dirty="0">
                <a:solidFill>
                  <a:srgbClr val="000000"/>
                </a:solidFill>
                <a:latin typeface="NSimSun" panose="02010609030101010101" pitchFamily="49" charset="-122"/>
                <a:ea typeface="NSimSun" panose="02010609030101010101" pitchFamily="49" charset="-122"/>
                <a:cs typeface="Kollektif Bold"/>
                <a:sym typeface="Kollektif Bold"/>
              </a:rPr>
              <a:t>Правовые аспекты</a:t>
            </a:r>
            <a:endParaRPr lang="en-US" sz="6600" b="1" spc="264" dirty="0">
              <a:solidFill>
                <a:srgbClr val="000000"/>
              </a:solidFill>
              <a:latin typeface="NSimSun" panose="02010609030101010101" pitchFamily="49" charset="-122"/>
              <a:ea typeface="NSimSun" panose="02010609030101010101" pitchFamily="49" charset="-122"/>
              <a:cs typeface="Kollektif Bold"/>
              <a:sym typeface="Kollektif Bold"/>
            </a:endParaRPr>
          </a:p>
        </p:txBody>
      </p:sp>
      <p:sp>
        <p:nvSpPr>
          <p:cNvPr id="21" name="AutoShape 12">
            <a:extLst>
              <a:ext uri="{FF2B5EF4-FFF2-40B4-BE49-F238E27FC236}">
                <a16:creationId xmlns:a16="http://schemas.microsoft.com/office/drawing/2014/main" id="{7C98ED9E-DEF3-97C2-C322-38556F4FB4C0}"/>
              </a:ext>
            </a:extLst>
          </p:cNvPr>
          <p:cNvSpPr/>
          <p:nvPr/>
        </p:nvSpPr>
        <p:spPr>
          <a:xfrm>
            <a:off x="10767060" y="3164815"/>
            <a:ext cx="6492240" cy="0"/>
          </a:xfrm>
          <a:prstGeom prst="line">
            <a:avLst/>
          </a:prstGeom>
          <a:ln w="28575" cap="flat">
            <a:solidFill>
              <a:srgbClr val="000000"/>
            </a:solidFill>
            <a:prstDash val="solid"/>
            <a:headEnd type="none" w="sm" len="sm"/>
            <a:tailEnd type="none" w="sm" len="sm"/>
          </a:ln>
        </p:spPr>
      </p:sp>
      <p:grpSp>
        <p:nvGrpSpPr>
          <p:cNvPr id="22" name="Group 13">
            <a:extLst>
              <a:ext uri="{FF2B5EF4-FFF2-40B4-BE49-F238E27FC236}">
                <a16:creationId xmlns:a16="http://schemas.microsoft.com/office/drawing/2014/main" id="{320D3ACB-9573-86D2-94F4-18A16E568F61}"/>
              </a:ext>
            </a:extLst>
          </p:cNvPr>
          <p:cNvGrpSpPr>
            <a:grpSpLocks noChangeAspect="1"/>
          </p:cNvGrpSpPr>
          <p:nvPr/>
        </p:nvGrpSpPr>
        <p:grpSpPr>
          <a:xfrm rot="-9144829">
            <a:off x="-4334607" y="7128924"/>
            <a:ext cx="10902197" cy="7550781"/>
            <a:chOff x="0" y="0"/>
            <a:chExt cx="3429000" cy="2374900"/>
          </a:xfrm>
        </p:grpSpPr>
        <p:sp>
          <p:nvSpPr>
            <p:cNvPr id="23" name="Freeform 14">
              <a:extLst>
                <a:ext uri="{FF2B5EF4-FFF2-40B4-BE49-F238E27FC236}">
                  <a16:creationId xmlns:a16="http://schemas.microsoft.com/office/drawing/2014/main" id="{979180B8-B019-2D3B-0546-E07A2770FD32}"/>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24" name="Freeform 15">
              <a:extLst>
                <a:ext uri="{FF2B5EF4-FFF2-40B4-BE49-F238E27FC236}">
                  <a16:creationId xmlns:a16="http://schemas.microsoft.com/office/drawing/2014/main" id="{DC066652-0098-0CF3-DB7F-FB2CC0EC31DB}"/>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25" name="Group 13">
            <a:extLst>
              <a:ext uri="{FF2B5EF4-FFF2-40B4-BE49-F238E27FC236}">
                <a16:creationId xmlns:a16="http://schemas.microsoft.com/office/drawing/2014/main" id="{CAE4B40F-40FE-3915-2E20-399248CE6FDA}"/>
              </a:ext>
            </a:extLst>
          </p:cNvPr>
          <p:cNvGrpSpPr>
            <a:grpSpLocks noChangeAspect="1"/>
          </p:cNvGrpSpPr>
          <p:nvPr/>
        </p:nvGrpSpPr>
        <p:grpSpPr>
          <a:xfrm rot="-9144829">
            <a:off x="-4640661" y="-4844600"/>
            <a:ext cx="10902197" cy="7550781"/>
            <a:chOff x="0" y="0"/>
            <a:chExt cx="3429000" cy="2374900"/>
          </a:xfrm>
        </p:grpSpPr>
        <p:sp>
          <p:nvSpPr>
            <p:cNvPr id="26" name="Freeform 14">
              <a:extLst>
                <a:ext uri="{FF2B5EF4-FFF2-40B4-BE49-F238E27FC236}">
                  <a16:creationId xmlns:a16="http://schemas.microsoft.com/office/drawing/2014/main" id="{75EC77D0-CF94-896E-2729-B02CF9F7469B}"/>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27" name="Freeform 15">
              <a:extLst>
                <a:ext uri="{FF2B5EF4-FFF2-40B4-BE49-F238E27FC236}">
                  <a16:creationId xmlns:a16="http://schemas.microsoft.com/office/drawing/2014/main" id="{56B0C7F3-EF0C-D511-891C-F9CC2C5F5DBA}"/>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2" name="Group 2">
            <a:extLst>
              <a:ext uri="{FF2B5EF4-FFF2-40B4-BE49-F238E27FC236}">
                <a16:creationId xmlns:a16="http://schemas.microsoft.com/office/drawing/2014/main" id="{9FC7F6CD-38DB-14C7-9B0B-C6E176AA2117}"/>
              </a:ext>
            </a:extLst>
          </p:cNvPr>
          <p:cNvGrpSpPr/>
          <p:nvPr/>
        </p:nvGrpSpPr>
        <p:grpSpPr>
          <a:xfrm>
            <a:off x="1028700" y="872706"/>
            <a:ext cx="3885979" cy="4612793"/>
            <a:chOff x="0" y="0"/>
            <a:chExt cx="1023468" cy="1214892"/>
          </a:xfrm>
        </p:grpSpPr>
        <p:sp>
          <p:nvSpPr>
            <p:cNvPr id="3" name="Freeform 3">
              <a:extLst>
                <a:ext uri="{FF2B5EF4-FFF2-40B4-BE49-F238E27FC236}">
                  <a16:creationId xmlns:a16="http://schemas.microsoft.com/office/drawing/2014/main" id="{FA3AAAB6-A678-1162-7332-59B0BC752712}"/>
                </a:ext>
              </a:extLst>
            </p:cNvPr>
            <p:cNvSpPr/>
            <p:nvPr/>
          </p:nvSpPr>
          <p:spPr>
            <a:xfrm>
              <a:off x="0" y="0"/>
              <a:ext cx="1023468" cy="1214892"/>
            </a:xfrm>
            <a:custGeom>
              <a:avLst/>
              <a:gdLst/>
              <a:ahLst/>
              <a:cxnLst/>
              <a:rect l="l" t="t" r="r" b="b"/>
              <a:pathLst>
                <a:path w="1023468" h="1214892">
                  <a:moveTo>
                    <a:pt x="0" y="0"/>
                  </a:moveTo>
                  <a:lnTo>
                    <a:pt x="1023468" y="0"/>
                  </a:lnTo>
                  <a:lnTo>
                    <a:pt x="1023468" y="1214892"/>
                  </a:lnTo>
                  <a:lnTo>
                    <a:pt x="0" y="1214892"/>
                  </a:lnTo>
                  <a:close/>
                </a:path>
              </a:pathLst>
            </a:custGeom>
            <a:solidFill>
              <a:srgbClr val="FFFFFF"/>
            </a:solidFill>
          </p:spPr>
        </p:sp>
        <p:sp>
          <p:nvSpPr>
            <p:cNvPr id="4" name="TextBox 4">
              <a:extLst>
                <a:ext uri="{FF2B5EF4-FFF2-40B4-BE49-F238E27FC236}">
                  <a16:creationId xmlns:a16="http://schemas.microsoft.com/office/drawing/2014/main" id="{A7221ECA-EE72-99D8-59C4-96B724F25A2E}"/>
                </a:ext>
              </a:extLst>
            </p:cNvPr>
            <p:cNvSpPr txBox="1"/>
            <p:nvPr/>
          </p:nvSpPr>
          <p:spPr>
            <a:xfrm>
              <a:off x="0" y="-47625"/>
              <a:ext cx="1023468" cy="1262517"/>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629909" y="1771389"/>
            <a:ext cx="5053738" cy="5130427"/>
            <a:chOff x="0" y="0"/>
            <a:chExt cx="1331026" cy="1351224"/>
          </a:xfrm>
        </p:grpSpPr>
        <p:sp>
          <p:nvSpPr>
            <p:cNvPr id="6" name="Freeform 6"/>
            <p:cNvSpPr/>
            <p:nvPr/>
          </p:nvSpPr>
          <p:spPr>
            <a:xfrm>
              <a:off x="0" y="0"/>
              <a:ext cx="1331026" cy="1351224"/>
            </a:xfrm>
            <a:custGeom>
              <a:avLst/>
              <a:gdLst/>
              <a:ahLst/>
              <a:cxnLst/>
              <a:rect l="l" t="t" r="r" b="b"/>
              <a:pathLst>
                <a:path w="1331026" h="1351224">
                  <a:moveTo>
                    <a:pt x="0" y="0"/>
                  </a:moveTo>
                  <a:lnTo>
                    <a:pt x="1331026" y="0"/>
                  </a:lnTo>
                  <a:lnTo>
                    <a:pt x="1331026" y="1351224"/>
                  </a:lnTo>
                  <a:lnTo>
                    <a:pt x="0" y="1351224"/>
                  </a:lnTo>
                  <a:close/>
                </a:path>
              </a:pathLst>
            </a:custGeom>
            <a:solidFill>
              <a:srgbClr val="FFFFFF"/>
            </a:solidFill>
          </p:spPr>
        </p:sp>
        <p:sp>
          <p:nvSpPr>
            <p:cNvPr id="7" name="TextBox 7"/>
            <p:cNvSpPr txBox="1"/>
            <p:nvPr/>
          </p:nvSpPr>
          <p:spPr>
            <a:xfrm>
              <a:off x="0" y="-47625"/>
              <a:ext cx="1331026" cy="1398849"/>
            </a:xfrm>
            <a:prstGeom prst="rect">
              <a:avLst/>
            </a:prstGeom>
          </p:spPr>
          <p:txBody>
            <a:bodyPr lIns="50800" tIns="50800" rIns="50800" bIns="50800" rtlCol="0" anchor="ctr"/>
            <a:lstStyle/>
            <a:p>
              <a:pPr algn="ctr">
                <a:lnSpc>
                  <a:spcPts val="3499"/>
                </a:lnSpc>
              </a:pPr>
              <a:endParaRPr/>
            </a:p>
          </p:txBody>
        </p:sp>
      </p:grpSp>
      <p:sp>
        <p:nvSpPr>
          <p:cNvPr id="17" name="Freeform 8">
            <a:extLst>
              <a:ext uri="{FF2B5EF4-FFF2-40B4-BE49-F238E27FC236}">
                <a16:creationId xmlns:a16="http://schemas.microsoft.com/office/drawing/2014/main" id="{45BC3445-5A74-A72F-A5D9-2E3EF4C7AD93}"/>
              </a:ext>
            </a:extLst>
          </p:cNvPr>
          <p:cNvSpPr/>
          <p:nvPr/>
        </p:nvSpPr>
        <p:spPr>
          <a:xfrm flipH="1">
            <a:off x="1632126" y="1624095"/>
            <a:ext cx="4935965" cy="7038810"/>
          </a:xfrm>
          <a:custGeom>
            <a:avLst/>
            <a:gdLst/>
            <a:ahLst/>
            <a:cxnLst/>
            <a:rect l="l" t="t" r="r" b="b"/>
            <a:pathLst>
              <a:path w="4935965" h="7038810">
                <a:moveTo>
                  <a:pt x="4935965" y="0"/>
                </a:moveTo>
                <a:lnTo>
                  <a:pt x="0" y="0"/>
                </a:lnTo>
                <a:lnTo>
                  <a:pt x="0" y="7038810"/>
                </a:lnTo>
                <a:lnTo>
                  <a:pt x="4935965" y="7038810"/>
                </a:lnTo>
                <a:lnTo>
                  <a:pt x="493596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13">
            <a:extLst>
              <a:ext uri="{FF2B5EF4-FFF2-40B4-BE49-F238E27FC236}">
                <a16:creationId xmlns:a16="http://schemas.microsoft.com/office/drawing/2014/main" id="{91680B51-D00D-2CB4-F4C8-ACA677D497C2}"/>
              </a:ext>
            </a:extLst>
          </p:cNvPr>
          <p:cNvSpPr txBox="1"/>
          <p:nvPr/>
        </p:nvSpPr>
        <p:spPr>
          <a:xfrm>
            <a:off x="8547157" y="3668537"/>
            <a:ext cx="8785409" cy="1077218"/>
          </a:xfrm>
          <a:prstGeom prst="rect">
            <a:avLst/>
          </a:prstGeom>
        </p:spPr>
        <p:txBody>
          <a:bodyPr wrap="square" lIns="0" tIns="0" rIns="0" bIns="0" rtlCol="0" anchor="t">
            <a:spAutoFit/>
          </a:bodyPr>
          <a:lstStyle/>
          <a:p>
            <a:pPr algn="ctr">
              <a:lnSpc>
                <a:spcPts val="2829"/>
              </a:lnSpc>
            </a:pPr>
            <a:r>
              <a:rPr lang="ru-RU" sz="2400" dirty="0">
                <a:solidFill>
                  <a:srgbClr val="605048"/>
                </a:solidFill>
                <a:latin typeface="Glacial Indifference"/>
                <a:ea typeface="Glacial Indifference"/>
                <a:cs typeface="Glacial Indifference"/>
                <a:sym typeface="Glacial Indifference"/>
              </a:rPr>
              <a:t>Оцифровка старых документов связана с несколькими юридическими аспектами, которые необходимо учитывать для обеспечения их достоверности. </a:t>
            </a:r>
            <a:endParaRPr lang="en-US" sz="2400" dirty="0">
              <a:solidFill>
                <a:srgbClr val="605048"/>
              </a:solidFill>
              <a:latin typeface="Glacial Indifference"/>
              <a:ea typeface="Glacial Indifference"/>
              <a:cs typeface="Glacial Indifference"/>
              <a:sym typeface="Glacial Indifference"/>
            </a:endParaRPr>
          </a:p>
        </p:txBody>
      </p:sp>
      <p:sp>
        <p:nvSpPr>
          <p:cNvPr id="29" name="TextBox 13">
            <a:extLst>
              <a:ext uri="{FF2B5EF4-FFF2-40B4-BE49-F238E27FC236}">
                <a16:creationId xmlns:a16="http://schemas.microsoft.com/office/drawing/2014/main" id="{420F694A-64E6-BC2B-2545-173D6A1EEF46}"/>
              </a:ext>
            </a:extLst>
          </p:cNvPr>
          <p:cNvSpPr txBox="1"/>
          <p:nvPr/>
        </p:nvSpPr>
        <p:spPr>
          <a:xfrm>
            <a:off x="8372359" y="5421326"/>
            <a:ext cx="9012515" cy="1064394"/>
          </a:xfrm>
          <a:prstGeom prst="rect">
            <a:avLst/>
          </a:prstGeom>
        </p:spPr>
        <p:txBody>
          <a:bodyPr wrap="square" lIns="0" tIns="0" rIns="0" bIns="0" rtlCol="0" anchor="t">
            <a:spAutoFit/>
          </a:bodyPr>
          <a:lstStyle/>
          <a:p>
            <a:pPr algn="ctr">
              <a:lnSpc>
                <a:spcPts val="2829"/>
              </a:lnSpc>
            </a:pPr>
            <a:r>
              <a:rPr lang="es-419" sz="2300" dirty="0">
                <a:solidFill>
                  <a:srgbClr val="605048"/>
                </a:solidFill>
                <a:latin typeface="Glacial Indifference"/>
                <a:ea typeface="Glacial Indifference"/>
                <a:cs typeface="Glacial Indifference"/>
                <a:sym typeface="Glacial Indifference"/>
              </a:rPr>
              <a:t>1- </a:t>
            </a:r>
            <a:r>
              <a:rPr lang="ru-RU" sz="2300" dirty="0">
                <a:solidFill>
                  <a:srgbClr val="605048"/>
                </a:solidFill>
                <a:latin typeface="Glacial Indifference"/>
                <a:ea typeface="Glacial Indifference"/>
                <a:cs typeface="Glacial Indifference"/>
                <a:sym typeface="Glacial Indifference"/>
              </a:rPr>
              <a:t>Чтобы оцифрованный документ имел ту же юридическую силу, что и оригинал, он должен быть обработан с помощью утвержденного программного обеспечения, включающего цифровую подпись.</a:t>
            </a:r>
            <a:endParaRPr lang="en-US" sz="2300" dirty="0">
              <a:solidFill>
                <a:srgbClr val="605048"/>
              </a:solidFill>
              <a:latin typeface="Glacial Indifference"/>
              <a:ea typeface="Glacial Indifference"/>
              <a:cs typeface="Glacial Indifference"/>
              <a:sym typeface="Glacial Indifference"/>
            </a:endParaRPr>
          </a:p>
        </p:txBody>
      </p:sp>
      <p:sp>
        <p:nvSpPr>
          <p:cNvPr id="30" name="TextBox 13">
            <a:extLst>
              <a:ext uri="{FF2B5EF4-FFF2-40B4-BE49-F238E27FC236}">
                <a16:creationId xmlns:a16="http://schemas.microsoft.com/office/drawing/2014/main" id="{C5FF9417-1F36-8051-E0BC-3DF41E02BC5C}"/>
              </a:ext>
            </a:extLst>
          </p:cNvPr>
          <p:cNvSpPr txBox="1"/>
          <p:nvPr/>
        </p:nvSpPr>
        <p:spPr>
          <a:xfrm>
            <a:off x="8460530" y="6708844"/>
            <a:ext cx="9012515" cy="1423467"/>
          </a:xfrm>
          <a:prstGeom prst="rect">
            <a:avLst/>
          </a:prstGeom>
        </p:spPr>
        <p:txBody>
          <a:bodyPr wrap="square" lIns="0" tIns="0" rIns="0" bIns="0" rtlCol="0" anchor="t">
            <a:spAutoFit/>
          </a:bodyPr>
          <a:lstStyle/>
          <a:p>
            <a:pPr algn="ctr">
              <a:lnSpc>
                <a:spcPts val="2829"/>
              </a:lnSpc>
            </a:pPr>
            <a:r>
              <a:rPr lang="es-419" sz="2300" dirty="0">
                <a:solidFill>
                  <a:srgbClr val="605048"/>
                </a:solidFill>
                <a:latin typeface="Glacial Indifference"/>
                <a:ea typeface="Glacial Indifference"/>
                <a:cs typeface="Glacial Indifference"/>
                <a:sym typeface="Glacial Indifference"/>
              </a:rPr>
              <a:t>2- </a:t>
            </a:r>
            <a:r>
              <a:rPr lang="ru-RU" sz="2300" dirty="0">
                <a:solidFill>
                  <a:srgbClr val="605048"/>
                </a:solidFill>
                <a:latin typeface="Glacial Indifference"/>
                <a:ea typeface="Glacial Indifference"/>
                <a:cs typeface="Glacial Indifference"/>
                <a:sym typeface="Glacial Indifference"/>
              </a:rPr>
              <a:t>Защита данных: Оцифровка также должна соответствовать нормам, касающимся защиты персональных данных. Необходимо убедиться, что оцифрованные документы не нарушают авторские права или неприкосновенность частной жизни.</a:t>
            </a:r>
            <a:endParaRPr lang="en-US" sz="2300" dirty="0">
              <a:solidFill>
                <a:srgbClr val="605048"/>
              </a:solidFill>
              <a:latin typeface="Glacial Indifference"/>
              <a:ea typeface="Glacial Indifference"/>
              <a:cs typeface="Glacial Indifference"/>
              <a:sym typeface="Glacial Indifference"/>
            </a:endParaRPr>
          </a:p>
        </p:txBody>
      </p:sp>
      <p:sp>
        <p:nvSpPr>
          <p:cNvPr id="31" name="TextBox 13">
            <a:extLst>
              <a:ext uri="{FF2B5EF4-FFF2-40B4-BE49-F238E27FC236}">
                <a16:creationId xmlns:a16="http://schemas.microsoft.com/office/drawing/2014/main" id="{C744BB78-EB99-AB22-42C7-D77EB38D648D}"/>
              </a:ext>
            </a:extLst>
          </p:cNvPr>
          <p:cNvSpPr txBox="1"/>
          <p:nvPr/>
        </p:nvSpPr>
        <p:spPr>
          <a:xfrm>
            <a:off x="8372358" y="8396364"/>
            <a:ext cx="9012515" cy="1423467"/>
          </a:xfrm>
          <a:prstGeom prst="rect">
            <a:avLst/>
          </a:prstGeom>
        </p:spPr>
        <p:txBody>
          <a:bodyPr wrap="square" lIns="0" tIns="0" rIns="0" bIns="0" rtlCol="0" anchor="t">
            <a:spAutoFit/>
          </a:bodyPr>
          <a:lstStyle/>
          <a:p>
            <a:pPr algn="ctr">
              <a:lnSpc>
                <a:spcPts val="2829"/>
              </a:lnSpc>
            </a:pPr>
            <a:r>
              <a:rPr lang="es-419" sz="2300" dirty="0">
                <a:solidFill>
                  <a:srgbClr val="605048"/>
                </a:solidFill>
                <a:latin typeface="Glacial Indifference"/>
                <a:ea typeface="Glacial Indifference"/>
                <a:cs typeface="Glacial Indifference"/>
                <a:sym typeface="Glacial Indifference"/>
              </a:rPr>
              <a:t>4- </a:t>
            </a:r>
            <a:r>
              <a:rPr lang="ru-RU" sz="2300" dirty="0">
                <a:solidFill>
                  <a:srgbClr val="605048"/>
                </a:solidFill>
                <a:latin typeface="Glacial Indifference"/>
                <a:ea typeface="Glacial Indifference"/>
                <a:cs typeface="Glacial Indifference"/>
                <a:sym typeface="Glacial Indifference"/>
              </a:rPr>
              <a:t>Регистрация и хранение: в некоторых случаях учреждения должны регистрировать оцифрованные произведения и обеспечивать их надлежащее хранение, особенно если речь идет о документах, представляющих историческую или культурную ценность.</a:t>
            </a:r>
            <a:endParaRPr lang="en-US" sz="2300" dirty="0">
              <a:solidFill>
                <a:srgbClr val="605048"/>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1311064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33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3600693">
            <a:off x="15658833" y="7527931"/>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8993439">
            <a:off x="-4226242" y="1052236"/>
            <a:ext cx="5816163" cy="4028232"/>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10" name="Freeform 10"/>
          <p:cNvSpPr/>
          <p:nvPr/>
        </p:nvSpPr>
        <p:spPr>
          <a:xfrm rot="-3077383">
            <a:off x="16290432" y="-517516"/>
            <a:ext cx="3529638" cy="5388761"/>
          </a:xfrm>
          <a:custGeom>
            <a:avLst/>
            <a:gdLst/>
            <a:ahLst/>
            <a:cxnLst/>
            <a:rect l="l" t="t" r="r" b="b"/>
            <a:pathLst>
              <a:path w="3529638" h="5388761">
                <a:moveTo>
                  <a:pt x="0" y="0"/>
                </a:moveTo>
                <a:lnTo>
                  <a:pt x="3529638" y="0"/>
                </a:lnTo>
                <a:lnTo>
                  <a:pt x="3529638" y="5388761"/>
                </a:lnTo>
                <a:lnTo>
                  <a:pt x="0" y="5388761"/>
                </a:lnTo>
                <a:lnTo>
                  <a:pt x="0" y="0"/>
                </a:lnTo>
                <a:close/>
              </a:path>
            </a:pathLst>
          </a:custGeom>
          <a:blipFill>
            <a:blip r:embed="rId5"/>
            <a:stretch>
              <a:fillRect/>
            </a:stretch>
          </a:blipFill>
        </p:spPr>
      </p:sp>
      <p:sp>
        <p:nvSpPr>
          <p:cNvPr id="11" name="Freeform 11"/>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6"/>
            <a:stretch>
              <a:fillRect/>
            </a:stretch>
          </a:blipFill>
        </p:spPr>
      </p:sp>
      <p:sp>
        <p:nvSpPr>
          <p:cNvPr id="12" name="TextBox 12"/>
          <p:cNvSpPr txBox="1"/>
          <p:nvPr/>
        </p:nvSpPr>
        <p:spPr>
          <a:xfrm>
            <a:off x="884683" y="603138"/>
            <a:ext cx="15791689" cy="2462213"/>
          </a:xfrm>
          <a:prstGeom prst="rect">
            <a:avLst/>
          </a:prstGeom>
        </p:spPr>
        <p:txBody>
          <a:bodyPr wrap="square" lIns="0" tIns="0" rIns="0" bIns="0" rtlCol="0" anchor="t">
            <a:spAutoFit/>
          </a:bodyPr>
          <a:lstStyle/>
          <a:p>
            <a:pPr lvl="1" algn="ctr"/>
            <a:r>
              <a:rPr lang="ru-RU" sz="8000" spc="499" dirty="0">
                <a:solidFill>
                  <a:srgbClr val="605048"/>
                </a:solidFill>
                <a:latin typeface="Carelia"/>
                <a:ea typeface="Carelia"/>
                <a:cs typeface="Carelia"/>
                <a:sym typeface="Carelia"/>
              </a:rPr>
              <a:t>Просмотр с помощью компьютера</a:t>
            </a:r>
            <a:endParaRPr lang="en-US" sz="8000" spc="499" dirty="0">
              <a:solidFill>
                <a:srgbClr val="605048"/>
              </a:solidFill>
              <a:latin typeface="Carelia"/>
              <a:ea typeface="Carelia"/>
              <a:cs typeface="Carelia"/>
              <a:sym typeface="Carelia"/>
            </a:endParaRPr>
          </a:p>
        </p:txBody>
      </p:sp>
      <p:grpSp>
        <p:nvGrpSpPr>
          <p:cNvPr id="22" name="Group 22"/>
          <p:cNvGrpSpPr>
            <a:grpSpLocks noChangeAspect="1"/>
          </p:cNvGrpSpPr>
          <p:nvPr/>
        </p:nvGrpSpPr>
        <p:grpSpPr>
          <a:xfrm rot="6608963">
            <a:off x="-1468618" y="7292079"/>
            <a:ext cx="3393915" cy="504471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7"/>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8"/>
              <a:stretch>
                <a:fillRect l="-4322" t="-3535" r="-518"/>
              </a:stretch>
            </a:blipFill>
          </p:spPr>
        </p:sp>
      </p:grpSp>
      <p:sp>
        <p:nvSpPr>
          <p:cNvPr id="32" name="Freeform 32"/>
          <p:cNvSpPr/>
          <p:nvPr/>
        </p:nvSpPr>
        <p:spPr>
          <a:xfrm rot="-6584942">
            <a:off x="14857650" y="8789523"/>
            <a:ext cx="3944942" cy="3875906"/>
          </a:xfrm>
          <a:custGeom>
            <a:avLst/>
            <a:gdLst/>
            <a:ahLst/>
            <a:cxnLst/>
            <a:rect l="l" t="t" r="r" b="b"/>
            <a:pathLst>
              <a:path w="3944942" h="3875906">
                <a:moveTo>
                  <a:pt x="0" y="0"/>
                </a:moveTo>
                <a:lnTo>
                  <a:pt x="3944943" y="0"/>
                </a:lnTo>
                <a:lnTo>
                  <a:pt x="3944943" y="3875905"/>
                </a:lnTo>
                <a:lnTo>
                  <a:pt x="0" y="3875905"/>
                </a:lnTo>
                <a:lnTo>
                  <a:pt x="0" y="0"/>
                </a:lnTo>
                <a:close/>
              </a:path>
            </a:pathLst>
          </a:custGeom>
          <a:blipFill>
            <a:blip r:embed="rId6"/>
            <a:stretch>
              <a:fillRect/>
            </a:stretch>
          </a:blipFill>
        </p:spPr>
      </p:sp>
      <p:pic>
        <p:nvPicPr>
          <p:cNvPr id="35" name="Picture 34">
            <a:extLst>
              <a:ext uri="{FF2B5EF4-FFF2-40B4-BE49-F238E27FC236}">
                <a16:creationId xmlns:a16="http://schemas.microsoft.com/office/drawing/2014/main" id="{3C3431AD-1858-B638-A377-02176446D29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89" b="91003" l="3785" r="98836">
                        <a14:foregroundMark x1="16303" y1="23183" x2="6550" y2="25606"/>
                        <a14:foregroundMark x1="6550" y1="25606" x2="1164" y2="38062"/>
                        <a14:foregroundMark x1="1164" y1="38062" x2="8151" y2="62630"/>
                        <a14:foregroundMark x1="8151" y1="62630" x2="18341" y2="74394"/>
                        <a14:foregroundMark x1="18341" y1="74394" x2="31441" y2="78201"/>
                        <a14:foregroundMark x1="31441" y1="78201" x2="40175" y2="89273"/>
                        <a14:foregroundMark x1="40175" y1="89273" x2="59558" y2="92565"/>
                        <a14:foregroundMark x1="94848" y1="70075" x2="98981" y2="54325"/>
                        <a14:foregroundMark x1="98981" y1="54325" x2="96943" y2="26644"/>
                        <a14:foregroundMark x1="96943" y1="26644" x2="68044" y2="13408"/>
                        <a14:foregroundMark x1="59757" y1="12558" x2="22999" y2="15571"/>
                        <a14:foregroundMark x1="13683" y1="28374" x2="5822" y2="27336"/>
                        <a14:foregroundMark x1="5822" y1="27336" x2="3639" y2="52941"/>
                        <a14:foregroundMark x1="3639" y1="52941" x2="44978" y2="85467"/>
                        <a14:foregroundMark x1="65509" y1="90007" x2="65759" y2="90062"/>
                        <a14:foregroundMark x1="44978" y1="85467" x2="62891" y2="89428"/>
                        <a14:foregroundMark x1="95435" y1="68769" x2="98108" y2="52249"/>
                        <a14:foregroundMark x1="98108" y1="52249" x2="97962" y2="27336"/>
                        <a14:foregroundMark x1="97962" y1="27336" x2="83406" y2="22491"/>
                        <a14:foregroundMark x1="83406" y1="22491" x2="65648" y2="52941"/>
                        <a14:foregroundMark x1="65648" y1="52941" x2="76565" y2="77509"/>
                        <a14:foregroundMark x1="76565" y1="77509" x2="71761" y2="44291"/>
                        <a14:foregroundMark x1="71761" y1="44291" x2="75837" y2="60208"/>
                        <a14:foregroundMark x1="75837" y1="60208" x2="65357" y2="61592"/>
                        <a14:foregroundMark x1="65357" y1="61592" x2="91994" y2="57785"/>
                        <a14:foregroundMark x1="91994" y1="57785" x2="80786" y2="46021"/>
                        <a14:foregroundMark x1="80786" y1="46021" x2="80349" y2="47059"/>
                        <a14:foregroundMark x1="74527" y1="33910" x2="55022" y2="21107"/>
                        <a14:foregroundMark x1="55022" y1="21107" x2="51092" y2="61592"/>
                        <a14:foregroundMark x1="51092" y1="61592" x2="70015" y2="34602"/>
                        <a14:foregroundMark x1="70015" y1="34602" x2="52547" y2="32526"/>
                        <a14:foregroundMark x1="52547" y1="32526" x2="65648" y2="52249"/>
                        <a14:foregroundMark x1="65648" y1="52249" x2="58806" y2="17301"/>
                        <a14:foregroundMark x1="58806" y1="17301" x2="51528" y2="60208"/>
                        <a14:foregroundMark x1="51528" y1="60208" x2="60408" y2="60208"/>
                        <a14:foregroundMark x1="96798" y1="44983" x2="92296" y2="16219"/>
                        <a14:foregroundMark x1="77960" y1="17308" x2="2620" y2="28374"/>
                        <a14:foregroundMark x1="2620" y1="28374" x2="3930" y2="63322"/>
                        <a14:foregroundMark x1="3930" y1="63322" x2="8588" y2="63322"/>
                        <a14:foregroundMark x1="5240" y1="43599" x2="9170" y2="64706"/>
                        <a14:foregroundMark x1="9170" y1="64706" x2="31732" y2="75779"/>
                        <a14:foregroundMark x1="31732" y1="75779" x2="37118" y2="88927"/>
                        <a14:foregroundMark x1="37118" y1="88927" x2="46725" y2="91349"/>
                        <a14:foregroundMark x1="46725" y1="91349" x2="55459" y2="89273"/>
                        <a14:foregroundMark x1="55459" y1="89273" x2="60431" y2="91743"/>
                        <a14:foregroundMark x1="85595" y1="96119" x2="86608" y2="95848"/>
                        <a14:foregroundMark x1="79950" y1="97629" x2="80037" y2="97606"/>
                        <a14:foregroundMark x1="91533" y1="77453" x2="98836" y2="50173"/>
                        <a14:foregroundMark x1="87873" y1="91124" x2="88196" y2="89919"/>
                        <a14:foregroundMark x1="86608" y1="95848" x2="86837" y2="94991"/>
                        <a14:foregroundMark x1="98836" y1="50173" x2="95488" y2="28028"/>
                        <a14:foregroundMark x1="95488" y1="28028" x2="87336" y2="25952"/>
                        <a14:foregroundMark x1="87336" y1="25952" x2="74818" y2="43599"/>
                        <a14:foregroundMark x1="74818" y1="43599" x2="78311" y2="65398"/>
                        <a14:foregroundMark x1="78311" y1="65398" x2="93741" y2="47405"/>
                        <a14:foregroundMark x1="93741" y1="47405" x2="79767" y2="29412"/>
                        <a14:foregroundMark x1="79767" y1="29412" x2="76274" y2="32872"/>
                        <a14:foregroundMark x1="88355" y1="38754" x2="81368" y2="51557"/>
                        <a14:foregroundMark x1="81368" y1="51557" x2="79476" y2="78547"/>
                        <a14:foregroundMark x1="79476" y1="78547" x2="88501" y2="66090"/>
                        <a14:foregroundMark x1="88501" y1="66090" x2="83552" y2="55709"/>
                        <a14:foregroundMark x1="72926" y1="75779" x2="87191" y2="62976"/>
                        <a14:foregroundMark x1="87191" y1="62976" x2="71179" y2="78201"/>
                        <a14:foregroundMark x1="71179" y1="78201" x2="77853" y2="89941"/>
                        <a14:foregroundMark x1="78771" y1="89785" x2="83988" y2="69550"/>
                        <a14:foregroundMark x1="83988" y1="69550" x2="83697" y2="63322"/>
                        <a14:foregroundMark x1="78166" y1="71280" x2="85590" y2="81661"/>
                        <a14:foregroundMark x1="85590" y1="81661" x2="70597" y2="52941"/>
                        <a14:foregroundMark x1="70597" y1="52941" x2="53712" y2="60554"/>
                        <a14:foregroundMark x1="53712" y1="60554" x2="59680" y2="77509"/>
                        <a14:foregroundMark x1="59680" y1="77509" x2="64483" y2="65398"/>
                        <a14:backgroundMark x1="61281" y1="6920" x2="71033" y2="7266"/>
                        <a14:backgroundMark x1="71033" y1="7266" x2="88792" y2="15571"/>
                        <a14:backgroundMark x1="88792" y1="15571" x2="92868" y2="13841"/>
                        <a14:backgroundMark x1="57933" y1="99308" x2="64920" y2="92734"/>
                        <a14:backgroundMark x1="64920" y1="92734" x2="72344" y2="96886"/>
                        <a14:backgroundMark x1="72344" y1="96886" x2="80495" y2="95502"/>
                        <a14:backgroundMark x1="80495" y1="95502" x2="88501" y2="88235"/>
                        <a14:backgroundMark x1="88501" y1="88235" x2="95342" y2="73010"/>
                        <a14:backgroundMark x1="95342" y1="73010" x2="99854" y2="53979"/>
                      </a14:backgroundRemoval>
                    </a14:imgEffect>
                  </a14:imgLayer>
                </a14:imgProps>
              </a:ext>
            </a:extLst>
          </a:blip>
          <a:stretch>
            <a:fillRect/>
          </a:stretch>
        </p:blipFill>
        <p:spPr>
          <a:xfrm>
            <a:off x="-91421" y="2390391"/>
            <a:ext cx="6544588" cy="2753109"/>
          </a:xfrm>
          <a:prstGeom prst="rect">
            <a:avLst/>
          </a:prstGeom>
        </p:spPr>
      </p:pic>
      <p:pic>
        <p:nvPicPr>
          <p:cNvPr id="6146" name="Picture 2" descr="Digitalización de libros antiguos para la preservación de la información  patrimonial. – IFT">
            <a:extLst>
              <a:ext uri="{FF2B5EF4-FFF2-40B4-BE49-F238E27FC236}">
                <a16:creationId xmlns:a16="http://schemas.microsoft.com/office/drawing/2014/main" id="{52809141-377A-711B-0F04-6FF108CFA8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99097" y="2920102"/>
            <a:ext cx="4582776" cy="722715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3dcadportal.com - Reinvención de una escultura por escaneo láser 3D">
            <a:extLst>
              <a:ext uri="{FF2B5EF4-FFF2-40B4-BE49-F238E27FC236}">
                <a16:creationId xmlns:a16="http://schemas.microsoft.com/office/drawing/2014/main" id="{0D583406-9531-27AF-3339-83DE7E81B1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8083" y="5692381"/>
            <a:ext cx="5087330" cy="351025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unciones y características de la Inteligencia Artificial - Seguritecnia">
            <a:extLst>
              <a:ext uri="{FF2B5EF4-FFF2-40B4-BE49-F238E27FC236}">
                <a16:creationId xmlns:a16="http://schemas.microsoft.com/office/drawing/2014/main" id="{E6BD47C7-4BB5-9C6F-CF63-6C878DBA1E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94070" y="3062437"/>
            <a:ext cx="5618299" cy="295413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Las reformas de Pedro el Grande - Enciclopedia de la Historia del Mundo">
            <a:extLst>
              <a:ext uri="{FF2B5EF4-FFF2-40B4-BE49-F238E27FC236}">
                <a16:creationId xmlns:a16="http://schemas.microsoft.com/office/drawing/2014/main" id="{1C62560D-0D62-439D-EC30-C8D57400EF5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82154" y="5788885"/>
            <a:ext cx="2571439" cy="428573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Escáner Láser LiDAR para Construcción | Topografía, BIM, As Built">
            <a:extLst>
              <a:ext uri="{FF2B5EF4-FFF2-40B4-BE49-F238E27FC236}">
                <a16:creationId xmlns:a16="http://schemas.microsoft.com/office/drawing/2014/main" id="{40AD3B44-174E-42D6-6B9E-417A1B6DE44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03995" y="7086998"/>
            <a:ext cx="4549770" cy="306026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18">
            <a:extLst>
              <a:ext uri="{FF2B5EF4-FFF2-40B4-BE49-F238E27FC236}">
                <a16:creationId xmlns:a16="http://schemas.microsoft.com/office/drawing/2014/main" id="{3011F385-CBB5-7E23-0258-06F6663CA38D}"/>
              </a:ext>
            </a:extLst>
          </p:cNvPr>
          <p:cNvSpPr txBox="1"/>
          <p:nvPr/>
        </p:nvSpPr>
        <p:spPr>
          <a:xfrm>
            <a:off x="1043995" y="4877060"/>
            <a:ext cx="4777329" cy="677108"/>
          </a:xfrm>
          <a:prstGeom prst="rect">
            <a:avLst/>
          </a:prstGeom>
        </p:spPr>
        <p:txBody>
          <a:bodyPr wrap="square" lIns="0" tIns="0" rIns="0" bIns="0" rtlCol="0" anchor="t">
            <a:spAutoFit/>
          </a:bodyPr>
          <a:lstStyle/>
          <a:p>
            <a:pPr algn="ctr"/>
            <a:r>
              <a:rPr lang="ru-RU" sz="4400" dirty="0">
                <a:latin typeface="Garamond" panose="02020404030301010803" pitchFamily="18" charset="0"/>
              </a:rPr>
              <a:t>Лазеры</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37" name="TextBox 18">
            <a:extLst>
              <a:ext uri="{FF2B5EF4-FFF2-40B4-BE49-F238E27FC236}">
                <a16:creationId xmlns:a16="http://schemas.microsoft.com/office/drawing/2014/main" id="{2B61F417-5EC1-0059-D6D4-7095F84902B4}"/>
              </a:ext>
            </a:extLst>
          </p:cNvPr>
          <p:cNvSpPr txBox="1"/>
          <p:nvPr/>
        </p:nvSpPr>
        <p:spPr>
          <a:xfrm>
            <a:off x="13510671" y="1952592"/>
            <a:ext cx="4777329" cy="677108"/>
          </a:xfrm>
          <a:prstGeom prst="rect">
            <a:avLst/>
          </a:prstGeom>
        </p:spPr>
        <p:txBody>
          <a:bodyPr wrap="square" lIns="0" tIns="0" rIns="0" bIns="0" rtlCol="0" anchor="t">
            <a:spAutoFit/>
          </a:bodyPr>
          <a:lstStyle/>
          <a:p>
            <a:pPr algn="ctr"/>
            <a:r>
              <a:rPr lang="ru-RU" sz="4400" dirty="0">
                <a:latin typeface="Garamond" panose="02020404030301010803" pitchFamily="18" charset="0"/>
              </a:rPr>
              <a:t>Сканеры</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38" name="TextBox 18">
            <a:extLst>
              <a:ext uri="{FF2B5EF4-FFF2-40B4-BE49-F238E27FC236}">
                <a16:creationId xmlns:a16="http://schemas.microsoft.com/office/drawing/2014/main" id="{92F1E3FE-667A-3D50-CD82-D21264DBDB4F}"/>
              </a:ext>
            </a:extLst>
          </p:cNvPr>
          <p:cNvSpPr txBox="1"/>
          <p:nvPr/>
        </p:nvSpPr>
        <p:spPr>
          <a:xfrm>
            <a:off x="7796114" y="5835199"/>
            <a:ext cx="4777329" cy="1354217"/>
          </a:xfrm>
          <a:prstGeom prst="rect">
            <a:avLst/>
          </a:prstGeom>
        </p:spPr>
        <p:txBody>
          <a:bodyPr wrap="square" lIns="0" tIns="0" rIns="0" bIns="0" rtlCol="0" anchor="t">
            <a:spAutoFit/>
          </a:bodyPr>
          <a:lstStyle/>
          <a:p>
            <a:pPr algn="ctr"/>
            <a:r>
              <a:rPr lang="ru-RU" sz="4400" dirty="0">
                <a:latin typeface="Garamond" panose="02020404030301010803" pitchFamily="18" charset="0"/>
              </a:rPr>
              <a:t>Искусственный интеллект</a:t>
            </a:r>
            <a:endParaRPr lang="en-US" sz="4400" b="1" spc="68" dirty="0">
              <a:solidFill>
                <a:srgbClr val="605048"/>
              </a:solidFill>
              <a:latin typeface="Garamond" panose="02020404030301010803" pitchFamily="18" charset="0"/>
              <a:ea typeface="Tangerine Bold"/>
              <a:cs typeface="Tangerine Bold"/>
              <a:sym typeface="Tangerine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1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3600693">
            <a:off x="15658833" y="7527931"/>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8993439">
            <a:off x="-4226242" y="1052236"/>
            <a:ext cx="5816163" cy="4028232"/>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10" name="Freeform 10"/>
          <p:cNvSpPr/>
          <p:nvPr/>
        </p:nvSpPr>
        <p:spPr>
          <a:xfrm rot="-3077383">
            <a:off x="16290432" y="-517516"/>
            <a:ext cx="3529638" cy="5388761"/>
          </a:xfrm>
          <a:custGeom>
            <a:avLst/>
            <a:gdLst/>
            <a:ahLst/>
            <a:cxnLst/>
            <a:rect l="l" t="t" r="r" b="b"/>
            <a:pathLst>
              <a:path w="3529638" h="5388761">
                <a:moveTo>
                  <a:pt x="0" y="0"/>
                </a:moveTo>
                <a:lnTo>
                  <a:pt x="3529638" y="0"/>
                </a:lnTo>
                <a:lnTo>
                  <a:pt x="3529638" y="5388761"/>
                </a:lnTo>
                <a:lnTo>
                  <a:pt x="0" y="5388761"/>
                </a:lnTo>
                <a:lnTo>
                  <a:pt x="0" y="0"/>
                </a:lnTo>
                <a:close/>
              </a:path>
            </a:pathLst>
          </a:custGeom>
          <a:blipFill>
            <a:blip r:embed="rId5"/>
            <a:stretch>
              <a:fillRect/>
            </a:stretch>
          </a:blipFill>
        </p:spPr>
      </p:sp>
      <p:sp>
        <p:nvSpPr>
          <p:cNvPr id="11" name="Freeform 11"/>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6"/>
            <a:stretch>
              <a:fillRect/>
            </a:stretch>
          </a:blipFill>
        </p:spPr>
      </p:sp>
      <p:sp>
        <p:nvSpPr>
          <p:cNvPr id="12" name="TextBox 12"/>
          <p:cNvSpPr txBox="1"/>
          <p:nvPr/>
        </p:nvSpPr>
        <p:spPr>
          <a:xfrm>
            <a:off x="-1541606" y="361510"/>
            <a:ext cx="7752043" cy="2492990"/>
          </a:xfrm>
          <a:prstGeom prst="rect">
            <a:avLst/>
          </a:prstGeom>
        </p:spPr>
        <p:txBody>
          <a:bodyPr wrap="square" lIns="0" tIns="0" rIns="0" bIns="0" rtlCol="0" anchor="t">
            <a:spAutoFit/>
          </a:bodyPr>
          <a:lstStyle/>
          <a:p>
            <a:pPr lvl="1" algn="ctr"/>
            <a:r>
              <a:rPr lang="ru-RU" sz="5400" spc="499" dirty="0">
                <a:solidFill>
                  <a:srgbClr val="605048"/>
                </a:solidFill>
                <a:latin typeface="Carelia"/>
                <a:ea typeface="Carelia"/>
                <a:cs typeface="Carelia"/>
                <a:sym typeface="Carelia"/>
              </a:rPr>
              <a:t>Просмотр с помощью компьютера</a:t>
            </a:r>
            <a:endParaRPr lang="en-US" sz="5400" spc="499" dirty="0">
              <a:solidFill>
                <a:srgbClr val="605048"/>
              </a:solidFill>
              <a:latin typeface="Carelia"/>
              <a:ea typeface="Carelia"/>
              <a:cs typeface="Carelia"/>
              <a:sym typeface="Carelia"/>
            </a:endParaRPr>
          </a:p>
        </p:txBody>
      </p:sp>
      <p:grpSp>
        <p:nvGrpSpPr>
          <p:cNvPr id="22" name="Group 22"/>
          <p:cNvGrpSpPr>
            <a:grpSpLocks noChangeAspect="1"/>
          </p:cNvGrpSpPr>
          <p:nvPr/>
        </p:nvGrpSpPr>
        <p:grpSpPr>
          <a:xfrm rot="6608963">
            <a:off x="-1468618" y="7292079"/>
            <a:ext cx="3393915" cy="504471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7"/>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8"/>
              <a:stretch>
                <a:fillRect l="-4322" t="-3535" r="-518"/>
              </a:stretch>
            </a:blipFill>
          </p:spPr>
        </p:sp>
      </p:grpSp>
      <p:sp>
        <p:nvSpPr>
          <p:cNvPr id="32" name="Freeform 32"/>
          <p:cNvSpPr/>
          <p:nvPr/>
        </p:nvSpPr>
        <p:spPr>
          <a:xfrm rot="-6584942">
            <a:off x="14857650" y="8789523"/>
            <a:ext cx="3944942" cy="3875906"/>
          </a:xfrm>
          <a:custGeom>
            <a:avLst/>
            <a:gdLst/>
            <a:ahLst/>
            <a:cxnLst/>
            <a:rect l="l" t="t" r="r" b="b"/>
            <a:pathLst>
              <a:path w="3944942" h="3875906">
                <a:moveTo>
                  <a:pt x="0" y="0"/>
                </a:moveTo>
                <a:lnTo>
                  <a:pt x="3944943" y="0"/>
                </a:lnTo>
                <a:lnTo>
                  <a:pt x="3944943" y="3875905"/>
                </a:lnTo>
                <a:lnTo>
                  <a:pt x="0" y="3875905"/>
                </a:lnTo>
                <a:lnTo>
                  <a:pt x="0" y="0"/>
                </a:lnTo>
                <a:close/>
              </a:path>
            </a:pathLst>
          </a:custGeom>
          <a:blipFill>
            <a:blip r:embed="rId6"/>
            <a:stretch>
              <a:fillRect/>
            </a:stretch>
          </a:blipFill>
        </p:spPr>
      </p:sp>
      <p:pic>
        <p:nvPicPr>
          <p:cNvPr id="2050" name="Picture 2" descr="María Dolorez Díaz de Miranda, en el proceso de restauración de un documento histórico">
            <a:extLst>
              <a:ext uri="{FF2B5EF4-FFF2-40B4-BE49-F238E27FC236}">
                <a16:creationId xmlns:a16="http://schemas.microsoft.com/office/drawing/2014/main" id="{23A5F3A0-E976-D9FD-DA84-FB13CFA2B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188" y="3261958"/>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ao Huiyun ha restaurado más de 1,000 libros antiguos en su carrera de 13  años | Spanish.xinhuanet.com">
            <a:extLst>
              <a:ext uri="{FF2B5EF4-FFF2-40B4-BE49-F238E27FC236}">
                <a16:creationId xmlns:a16="http://schemas.microsoft.com/office/drawing/2014/main" id="{26630B72-392A-55D4-CD55-F228FC52AD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96222" y="6463234"/>
            <a:ext cx="4980932" cy="33040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leógrafos e historiadores descifran documentos antiguos – Universo –  Sistema de noticias de la UV">
            <a:extLst>
              <a:ext uri="{FF2B5EF4-FFF2-40B4-BE49-F238E27FC236}">
                <a16:creationId xmlns:a16="http://schemas.microsoft.com/office/drawing/2014/main" id="{B9023ED7-BB9E-84CC-8B20-DE749F7980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7478" y="-19175"/>
            <a:ext cx="5019675" cy="30670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3">
            <a:extLst>
              <a:ext uri="{FF2B5EF4-FFF2-40B4-BE49-F238E27FC236}">
                <a16:creationId xmlns:a16="http://schemas.microsoft.com/office/drawing/2014/main" id="{32B5C08C-1789-4F01-D918-1F7BFF091D54}"/>
              </a:ext>
            </a:extLst>
          </p:cNvPr>
          <p:cNvSpPr txBox="1"/>
          <p:nvPr/>
        </p:nvSpPr>
        <p:spPr>
          <a:xfrm>
            <a:off x="11411847" y="3584462"/>
            <a:ext cx="6777651" cy="2513509"/>
          </a:xfrm>
          <a:prstGeom prst="rect">
            <a:avLst/>
          </a:prstGeom>
        </p:spPr>
        <p:txBody>
          <a:bodyPr wrap="square" lIns="0" tIns="0" rIns="0" bIns="0" rtlCol="0" anchor="t">
            <a:spAutoFit/>
          </a:bodyPr>
          <a:lstStyle/>
          <a:p>
            <a:pPr algn="ctr">
              <a:lnSpc>
                <a:spcPts val="2829"/>
              </a:lnSpc>
            </a:pPr>
            <a:r>
              <a:rPr lang="ru-RU" sz="2400" dirty="0">
                <a:solidFill>
                  <a:srgbClr val="605048"/>
                </a:solidFill>
                <a:latin typeface="Glacial Indifference"/>
                <a:ea typeface="Glacial Indifference"/>
                <a:cs typeface="Glacial Indifference"/>
                <a:sym typeface="Glacial Indifference"/>
              </a:rPr>
              <a:t>Распознавание рукописного ввода использует различные методы и алгоритмы для преобразования шаблонов рукописного ввода в цифровой текст. Процесс обычно включает в себя несколько этапов, включая получение изображения почерка, сегментацию отдельных символов, извлечение признаков и распознавание</a:t>
            </a:r>
            <a:endParaRPr lang="en-US" sz="2400" dirty="0">
              <a:solidFill>
                <a:srgbClr val="605048"/>
              </a:solidFill>
              <a:latin typeface="Glacial Indifference"/>
              <a:ea typeface="Glacial Indifference"/>
              <a:cs typeface="Glacial Indifference"/>
              <a:sym typeface="Glacial Indifference"/>
            </a:endParaRPr>
          </a:p>
        </p:txBody>
      </p:sp>
      <p:sp>
        <p:nvSpPr>
          <p:cNvPr id="13" name="TextBox 13">
            <a:extLst>
              <a:ext uri="{FF2B5EF4-FFF2-40B4-BE49-F238E27FC236}">
                <a16:creationId xmlns:a16="http://schemas.microsoft.com/office/drawing/2014/main" id="{1F2C9D02-9F48-23E3-04A8-0B4878796B1D}"/>
              </a:ext>
            </a:extLst>
          </p:cNvPr>
          <p:cNvSpPr txBox="1"/>
          <p:nvPr/>
        </p:nvSpPr>
        <p:spPr>
          <a:xfrm>
            <a:off x="641886" y="6241166"/>
            <a:ext cx="5019675" cy="2872581"/>
          </a:xfrm>
          <a:prstGeom prst="rect">
            <a:avLst/>
          </a:prstGeom>
        </p:spPr>
        <p:txBody>
          <a:bodyPr wrap="square" lIns="0" tIns="0" rIns="0" bIns="0" rtlCol="0" anchor="t">
            <a:spAutoFit/>
          </a:bodyPr>
          <a:lstStyle/>
          <a:p>
            <a:pPr algn="ctr">
              <a:lnSpc>
                <a:spcPts val="2829"/>
              </a:lnSpc>
            </a:pPr>
            <a:r>
              <a:rPr lang="ru-RU" sz="2400" dirty="0">
                <a:solidFill>
                  <a:srgbClr val="605048"/>
                </a:solidFill>
                <a:latin typeface="Glacial Indifference"/>
                <a:ea typeface="Glacial Indifference"/>
                <a:cs typeface="Glacial Indifference"/>
                <a:sym typeface="Glacial Indifference"/>
              </a:rPr>
              <a:t>Например, в 2015 году группа ученых обнаружила это. Комбинируя компьютерную томографию и специально разработанную компьютерную программу, была создана виртуальная копия свитка. Команда смогла безопасно развернуть эту виртуальную версию</a:t>
            </a:r>
            <a:endParaRPr lang="en-US" sz="2400" dirty="0">
              <a:solidFill>
                <a:srgbClr val="605048"/>
              </a:solidFill>
              <a:latin typeface="Glacial Indifference"/>
              <a:ea typeface="Glacial Indifference"/>
              <a:cs typeface="Glacial Indifference"/>
              <a:sym typeface="Glacial Indifference"/>
            </a:endParaRPr>
          </a:p>
        </p:txBody>
      </p:sp>
      <p:pic>
        <p:nvPicPr>
          <p:cNvPr id="15" name="Picture 2">
            <a:extLst>
              <a:ext uri="{FF2B5EF4-FFF2-40B4-BE49-F238E27FC236}">
                <a16:creationId xmlns:a16="http://schemas.microsoft.com/office/drawing/2014/main" id="{5CEA47AF-6DF3-AF8D-0DD0-B02B15D2308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17786" y="-227622"/>
            <a:ext cx="7877692" cy="115780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3">
            <a:extLst>
              <a:ext uri="{FF2B5EF4-FFF2-40B4-BE49-F238E27FC236}">
                <a16:creationId xmlns:a16="http://schemas.microsoft.com/office/drawing/2014/main" id="{5A7E1243-1C89-6C05-9815-515AD2D378F6}"/>
              </a:ext>
            </a:extLst>
          </p:cNvPr>
          <p:cNvSpPr txBox="1"/>
          <p:nvPr/>
        </p:nvSpPr>
        <p:spPr>
          <a:xfrm>
            <a:off x="4753638" y="303675"/>
            <a:ext cx="6777651" cy="359073"/>
          </a:xfrm>
          <a:prstGeom prst="rect">
            <a:avLst/>
          </a:prstGeom>
        </p:spPr>
        <p:txBody>
          <a:bodyPr wrap="square" lIns="0" tIns="0" rIns="0" bIns="0" rtlCol="0" anchor="t">
            <a:spAutoFit/>
          </a:bodyPr>
          <a:lstStyle/>
          <a:p>
            <a:pPr algn="ctr">
              <a:lnSpc>
                <a:spcPts val="2829"/>
              </a:lnSpc>
            </a:pPr>
            <a:r>
              <a:rPr lang="ru-RU" sz="2400" dirty="0">
                <a:effectLst/>
              </a:rPr>
              <a:t>Свиток Эйн-Геди.</a:t>
            </a:r>
            <a:endParaRPr lang="en-US" sz="2400" dirty="0">
              <a:solidFill>
                <a:srgbClr val="605048"/>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203943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a:grpSpLocks noChangeAspect="1"/>
          </p:cNvGrpSpPr>
          <p:nvPr/>
        </p:nvGrpSpPr>
        <p:grpSpPr>
          <a:xfrm rot="3600693">
            <a:off x="15658833" y="7527931"/>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8993439">
            <a:off x="-4226242" y="1052236"/>
            <a:ext cx="5816163" cy="4028232"/>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11" name="Freeform 11"/>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6"/>
            <a:stretch>
              <a:fillRect/>
            </a:stretch>
          </a:blipFill>
        </p:spPr>
      </p:sp>
      <p:grpSp>
        <p:nvGrpSpPr>
          <p:cNvPr id="22" name="Group 22"/>
          <p:cNvGrpSpPr>
            <a:grpSpLocks noChangeAspect="1"/>
          </p:cNvGrpSpPr>
          <p:nvPr/>
        </p:nvGrpSpPr>
        <p:grpSpPr>
          <a:xfrm rot="6608963">
            <a:off x="-1468618" y="7292079"/>
            <a:ext cx="3393915" cy="504471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7"/>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8"/>
              <a:stretch>
                <a:fillRect l="-4322" t="-3535" r="-518"/>
              </a:stretch>
            </a:blipFill>
          </p:spPr>
        </p:sp>
      </p:grpSp>
      <p:sp>
        <p:nvSpPr>
          <p:cNvPr id="32" name="Freeform 32"/>
          <p:cNvSpPr/>
          <p:nvPr/>
        </p:nvSpPr>
        <p:spPr>
          <a:xfrm rot="-6584942">
            <a:off x="14857650" y="8789523"/>
            <a:ext cx="3944942" cy="3875906"/>
          </a:xfrm>
          <a:custGeom>
            <a:avLst/>
            <a:gdLst/>
            <a:ahLst/>
            <a:cxnLst/>
            <a:rect l="l" t="t" r="r" b="b"/>
            <a:pathLst>
              <a:path w="3944942" h="3875906">
                <a:moveTo>
                  <a:pt x="0" y="0"/>
                </a:moveTo>
                <a:lnTo>
                  <a:pt x="3944943" y="0"/>
                </a:lnTo>
                <a:lnTo>
                  <a:pt x="3944943" y="3875905"/>
                </a:lnTo>
                <a:lnTo>
                  <a:pt x="0" y="3875905"/>
                </a:lnTo>
                <a:lnTo>
                  <a:pt x="0" y="0"/>
                </a:lnTo>
                <a:close/>
              </a:path>
            </a:pathLst>
          </a:custGeom>
          <a:blipFill>
            <a:blip r:embed="rId6"/>
            <a:stretch>
              <a:fillRect/>
            </a:stretch>
          </a:blipFill>
        </p:spPr>
      </p:sp>
      <p:pic>
        <p:nvPicPr>
          <p:cNvPr id="4098" name="Picture 2">
            <a:extLst>
              <a:ext uri="{FF2B5EF4-FFF2-40B4-BE49-F238E27FC236}">
                <a16:creationId xmlns:a16="http://schemas.microsoft.com/office/drawing/2014/main" id="{99267A22-F5EA-CFB5-851A-D850138075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693" y="1125614"/>
            <a:ext cx="4713557" cy="3556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3">
            <a:extLst>
              <a:ext uri="{FF2B5EF4-FFF2-40B4-BE49-F238E27FC236}">
                <a16:creationId xmlns:a16="http://schemas.microsoft.com/office/drawing/2014/main" id="{DBA501AE-51AD-1911-EB9D-F6224259D3A6}"/>
              </a:ext>
            </a:extLst>
          </p:cNvPr>
          <p:cNvSpPr txBox="1"/>
          <p:nvPr/>
        </p:nvSpPr>
        <p:spPr>
          <a:xfrm>
            <a:off x="504005" y="4965424"/>
            <a:ext cx="4816029" cy="4655121"/>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В реки Упа, в провинции Морона-Сантьяго выполнено в 2015 г. Выполнено лазерное сканирование 300 кв.км амазонской сельвы, покрытой многоярусной тропической растительностью. В пределах этой территории выявлено более 7000 земляных сооружений, большинство из которых связано с культурой Упано (</a:t>
            </a:r>
            <a:r>
              <a:rPr lang="en-US" sz="2300" dirty="0">
                <a:solidFill>
                  <a:srgbClr val="605048"/>
                </a:solidFill>
                <a:latin typeface="Glacial Indifference"/>
                <a:ea typeface="Glacial Indifference"/>
                <a:cs typeface="Glacial Indifference"/>
                <a:sym typeface="Glacial Indifference"/>
              </a:rPr>
              <a:t>IV </a:t>
            </a:r>
            <a:r>
              <a:rPr lang="ru-RU" sz="2300" dirty="0">
                <a:solidFill>
                  <a:srgbClr val="605048"/>
                </a:solidFill>
                <a:latin typeface="Glacial Indifference"/>
                <a:ea typeface="Glacial Indifference"/>
                <a:cs typeface="Glacial Indifference"/>
                <a:sym typeface="Glacial Indifference"/>
              </a:rPr>
              <a:t>в. до н.э — </a:t>
            </a:r>
            <a:r>
              <a:rPr lang="en-US" sz="2300" dirty="0">
                <a:solidFill>
                  <a:srgbClr val="605048"/>
                </a:solidFill>
                <a:latin typeface="Glacial Indifference"/>
                <a:ea typeface="Glacial Indifference"/>
                <a:cs typeface="Glacial Indifference"/>
                <a:sym typeface="Glacial Indifference"/>
              </a:rPr>
              <a:t>III </a:t>
            </a:r>
            <a:r>
              <a:rPr lang="ru-RU" sz="2300" dirty="0">
                <a:solidFill>
                  <a:srgbClr val="605048"/>
                </a:solidFill>
                <a:latin typeface="Glacial Indifference"/>
                <a:ea typeface="Glacial Indifference"/>
                <a:cs typeface="Glacial Indifference"/>
                <a:sym typeface="Glacial Indifference"/>
              </a:rPr>
              <a:t>в. н.э.), более 1200 комлексов сооружений обнаружено крупное ранее неизвестное поселение Кунгуинц.</a:t>
            </a:r>
            <a:endParaRPr lang="en-US" sz="2300" dirty="0">
              <a:solidFill>
                <a:srgbClr val="605048"/>
              </a:solidFill>
              <a:latin typeface="Glacial Indifference"/>
              <a:ea typeface="Glacial Indifference"/>
              <a:cs typeface="Glacial Indifference"/>
              <a:sym typeface="Glacial Indifference"/>
            </a:endParaRPr>
          </a:p>
        </p:txBody>
      </p:sp>
      <p:sp>
        <p:nvSpPr>
          <p:cNvPr id="13" name="TextBox 13">
            <a:extLst>
              <a:ext uri="{FF2B5EF4-FFF2-40B4-BE49-F238E27FC236}">
                <a16:creationId xmlns:a16="http://schemas.microsoft.com/office/drawing/2014/main" id="{5B3B9942-DB8C-3F4A-4920-5C57D95A674E}"/>
              </a:ext>
            </a:extLst>
          </p:cNvPr>
          <p:cNvSpPr txBox="1"/>
          <p:nvPr/>
        </p:nvSpPr>
        <p:spPr>
          <a:xfrm>
            <a:off x="13276799" y="6230540"/>
            <a:ext cx="4857822" cy="3577903"/>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Картирование археологического парка Кочаски выполнено методом воздушного лазерного сканирования в 2014 г. Созданы цифровые модели рельефа, ортофотоплан и топографический план. Выявлены неизвестные ранее объекты ритуального комплекса </a:t>
            </a:r>
            <a:r>
              <a:rPr lang="en-US" sz="2300" dirty="0">
                <a:solidFill>
                  <a:srgbClr val="605048"/>
                </a:solidFill>
                <a:latin typeface="Glacial Indifference"/>
                <a:ea typeface="Glacial Indifference"/>
                <a:cs typeface="Glacial Indifference"/>
                <a:sym typeface="Glacial Indifference"/>
              </a:rPr>
              <a:t>X-XVI </a:t>
            </a:r>
            <a:r>
              <a:rPr lang="ru-RU" sz="2300" dirty="0">
                <a:solidFill>
                  <a:srgbClr val="605048"/>
                </a:solidFill>
                <a:latin typeface="Glacial Indifference"/>
                <a:ea typeface="Glacial Indifference"/>
                <a:cs typeface="Glacial Indifference"/>
                <a:sym typeface="Glacial Indifference"/>
              </a:rPr>
              <a:t>веков, расположенного в Андах на высоте 3100 м.</a:t>
            </a:r>
            <a:endParaRPr lang="en-US" sz="2300" dirty="0">
              <a:solidFill>
                <a:srgbClr val="605048"/>
              </a:solidFill>
              <a:latin typeface="Glacial Indifference"/>
              <a:ea typeface="Glacial Indifference"/>
              <a:cs typeface="Glacial Indifference"/>
              <a:sym typeface="Glacial Indifference"/>
            </a:endParaRPr>
          </a:p>
        </p:txBody>
      </p:sp>
      <p:pic>
        <p:nvPicPr>
          <p:cNvPr id="4100" name="Picture 4">
            <a:extLst>
              <a:ext uri="{FF2B5EF4-FFF2-40B4-BE49-F238E27FC236}">
                <a16:creationId xmlns:a16="http://schemas.microsoft.com/office/drawing/2014/main" id="{1713C196-D986-118C-D926-A416C264F4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51513" y="2049573"/>
            <a:ext cx="4205607" cy="38271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2"/>
          <p:cNvSpPr txBox="1"/>
          <p:nvPr/>
        </p:nvSpPr>
        <p:spPr>
          <a:xfrm>
            <a:off x="-62412" y="920134"/>
            <a:ext cx="15791689" cy="1231106"/>
          </a:xfrm>
          <a:prstGeom prst="rect">
            <a:avLst/>
          </a:prstGeom>
        </p:spPr>
        <p:txBody>
          <a:bodyPr wrap="square" lIns="0" tIns="0" rIns="0" bIns="0" rtlCol="0" anchor="t">
            <a:spAutoFit/>
          </a:bodyPr>
          <a:lstStyle/>
          <a:p>
            <a:pPr lvl="1" algn="ctr"/>
            <a:r>
              <a:rPr lang="es-419" sz="8000" spc="499" dirty="0">
                <a:solidFill>
                  <a:srgbClr val="605048"/>
                </a:solidFill>
                <a:latin typeface="Carelia"/>
                <a:ea typeface="Carelia"/>
                <a:cs typeface="Carelia"/>
                <a:sym typeface="Carelia"/>
              </a:rPr>
              <a:t>             </a:t>
            </a:r>
            <a:r>
              <a:rPr lang="ru-RU" sz="8000" spc="499" dirty="0">
                <a:solidFill>
                  <a:srgbClr val="605048"/>
                </a:solidFill>
                <a:latin typeface="Carelia"/>
                <a:ea typeface="Carelia"/>
                <a:cs typeface="Carelia"/>
                <a:sym typeface="Carelia"/>
              </a:rPr>
              <a:t>Исследование</a:t>
            </a:r>
            <a:endParaRPr lang="en-US" sz="8000" spc="499" dirty="0">
              <a:solidFill>
                <a:srgbClr val="605048"/>
              </a:solidFill>
              <a:latin typeface="Carelia"/>
              <a:ea typeface="Carelia"/>
              <a:cs typeface="Carelia"/>
              <a:sym typeface="Carelia"/>
            </a:endParaRPr>
          </a:p>
        </p:txBody>
      </p:sp>
      <p:pic>
        <p:nvPicPr>
          <p:cNvPr id="4102" name="Picture 6">
            <a:extLst>
              <a:ext uri="{FF2B5EF4-FFF2-40B4-BE49-F238E27FC236}">
                <a16:creationId xmlns:a16="http://schemas.microsoft.com/office/drawing/2014/main" id="{AE19DC7B-DC4D-5C4C-4F40-5865CACECA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0985" y="3481580"/>
            <a:ext cx="4451571" cy="33238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3">
            <a:extLst>
              <a:ext uri="{FF2B5EF4-FFF2-40B4-BE49-F238E27FC236}">
                <a16:creationId xmlns:a16="http://schemas.microsoft.com/office/drawing/2014/main" id="{F4F0D44A-AE9B-FB41-A704-EBBA78748E54}"/>
              </a:ext>
            </a:extLst>
          </p:cNvPr>
          <p:cNvSpPr txBox="1"/>
          <p:nvPr/>
        </p:nvSpPr>
        <p:spPr>
          <a:xfrm>
            <a:off x="5565476" y="7125646"/>
            <a:ext cx="7533044" cy="2859757"/>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Выявление археологических объектов в долине реки Гуайябамба выполнено по данным лазерного сканирования. Съемка выполнялась в 2010-2012 гг. компанией «Оптэн Лимитед». В последующем дополнительная обработка этих материалов общей площадью 723 кв.км позволила выявить более 1000 аномалий, связанных с земляными сооружениями нескольких археологических культур.</a:t>
            </a:r>
            <a:endParaRPr lang="en-US" sz="2300" dirty="0">
              <a:solidFill>
                <a:srgbClr val="605048"/>
              </a:solidFill>
              <a:latin typeface="Glacial Indifference"/>
              <a:ea typeface="Glacial Indifference"/>
              <a:cs typeface="Glacial Indifference"/>
              <a:sym typeface="Glacial Indifference"/>
            </a:endParaRPr>
          </a:p>
        </p:txBody>
      </p:sp>
      <p:sp>
        <p:nvSpPr>
          <p:cNvPr id="10" name="Freeform 10"/>
          <p:cNvSpPr/>
          <p:nvPr/>
        </p:nvSpPr>
        <p:spPr>
          <a:xfrm rot="-3077383">
            <a:off x="16290432" y="-517516"/>
            <a:ext cx="3529638" cy="5388761"/>
          </a:xfrm>
          <a:custGeom>
            <a:avLst/>
            <a:gdLst/>
            <a:ahLst/>
            <a:cxnLst/>
            <a:rect l="l" t="t" r="r" b="b"/>
            <a:pathLst>
              <a:path w="3529638" h="5388761">
                <a:moveTo>
                  <a:pt x="0" y="0"/>
                </a:moveTo>
                <a:lnTo>
                  <a:pt x="3529638" y="0"/>
                </a:lnTo>
                <a:lnTo>
                  <a:pt x="3529638" y="5388761"/>
                </a:lnTo>
                <a:lnTo>
                  <a:pt x="0" y="5388761"/>
                </a:lnTo>
                <a:lnTo>
                  <a:pt x="0" y="0"/>
                </a:lnTo>
                <a:close/>
              </a:path>
            </a:pathLst>
          </a:custGeom>
          <a:blipFill>
            <a:blip r:embed="rId12"/>
            <a:stretch>
              <a:fillRect/>
            </a:stretch>
          </a:blipFill>
        </p:spPr>
      </p:sp>
      <p:sp>
        <p:nvSpPr>
          <p:cNvPr id="17" name="TextBox 13">
            <a:extLst>
              <a:ext uri="{FF2B5EF4-FFF2-40B4-BE49-F238E27FC236}">
                <a16:creationId xmlns:a16="http://schemas.microsoft.com/office/drawing/2014/main" id="{046DC17F-168A-DFED-A587-A6C2567195AB}"/>
              </a:ext>
            </a:extLst>
          </p:cNvPr>
          <p:cNvSpPr txBox="1"/>
          <p:nvPr/>
        </p:nvSpPr>
        <p:spPr>
          <a:xfrm>
            <a:off x="5515708" y="2202142"/>
            <a:ext cx="7533044" cy="1081130"/>
          </a:xfrm>
          <a:prstGeom prst="rect">
            <a:avLst/>
          </a:prstGeom>
        </p:spPr>
        <p:txBody>
          <a:bodyPr wrap="square" lIns="0" tIns="0" rIns="0" bIns="0" rtlCol="0" anchor="t">
            <a:spAutoFit/>
          </a:bodyPr>
          <a:lstStyle/>
          <a:p>
            <a:pPr algn="ctr">
              <a:lnSpc>
                <a:spcPts val="2829"/>
              </a:lnSpc>
            </a:pPr>
            <a:r>
              <a:rPr lang="ru-RU" sz="2800" dirty="0">
                <a:solidFill>
                  <a:srgbClr val="605048"/>
                </a:solidFill>
                <a:latin typeface="Glacial Indifference"/>
                <a:ea typeface="Glacial Indifference"/>
                <a:cs typeface="Glacial Indifference"/>
                <a:sym typeface="Glacial Indifference"/>
              </a:rPr>
              <a:t>Лаборатория </a:t>
            </a:r>
            <a:r>
              <a:rPr lang="es-419" sz="2800" dirty="0">
                <a:solidFill>
                  <a:srgbClr val="605048"/>
                </a:solidFill>
                <a:latin typeface="Glacial Indifference"/>
                <a:ea typeface="Glacial Indifference"/>
                <a:cs typeface="Glacial Indifference"/>
                <a:sym typeface="Glacial Indifference"/>
              </a:rPr>
              <a:t>RSSDA </a:t>
            </a:r>
            <a:r>
              <a:rPr lang="ru-RU" sz="2800" dirty="0">
                <a:solidFill>
                  <a:srgbClr val="605048"/>
                </a:solidFill>
                <a:latin typeface="Glacial Indifference"/>
                <a:ea typeface="Glacial Indifference"/>
                <a:cs typeface="Glacial Indifference"/>
                <a:sym typeface="Glacial Indifference"/>
              </a:rPr>
              <a:t>также проводила исследования в других странах, в том числе в Эквадоре, таких как:</a:t>
            </a:r>
            <a:endParaRPr lang="en-US" sz="2800" dirty="0">
              <a:solidFill>
                <a:srgbClr val="605048"/>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157027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6" name="Group 6"/>
          <p:cNvGrpSpPr>
            <a:grpSpLocks noChangeAspect="1"/>
          </p:cNvGrpSpPr>
          <p:nvPr/>
        </p:nvGrpSpPr>
        <p:grpSpPr>
          <a:xfrm rot="-4946767">
            <a:off x="6802462" y="556385"/>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id="9" name="Group 9"/>
          <p:cNvGrpSpPr>
            <a:grpSpLocks noChangeAspect="1"/>
          </p:cNvGrpSpPr>
          <p:nvPr/>
        </p:nvGrpSpPr>
        <p:grpSpPr>
          <a:xfrm rot="13860084">
            <a:off x="-3208372" y="-4115163"/>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12630280" y="6332845"/>
            <a:ext cx="10902197" cy="7550781"/>
            <a:chOff x="-672863" y="-459472"/>
            <a:chExt cx="3429000" cy="2374900"/>
          </a:xfrm>
        </p:grpSpPr>
        <p:sp>
          <p:nvSpPr>
            <p:cNvPr id="13" name="Freeform 13"/>
            <p:cNvSpPr/>
            <p:nvPr/>
          </p:nvSpPr>
          <p:spPr>
            <a:xfrm>
              <a:off x="-611681" y="-396522"/>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278" b="-278"/>
              </a:stretch>
            </a:blipFill>
          </p:spPr>
        </p:sp>
        <p:sp>
          <p:nvSpPr>
            <p:cNvPr id="14" name="Freeform 14"/>
            <p:cNvSpPr/>
            <p:nvPr/>
          </p:nvSpPr>
          <p:spPr>
            <a:xfrm>
              <a:off x="-672863" y="-459472"/>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27" name="TextBox 26">
            <a:extLst>
              <a:ext uri="{FF2B5EF4-FFF2-40B4-BE49-F238E27FC236}">
                <a16:creationId xmlns:a16="http://schemas.microsoft.com/office/drawing/2014/main" id="{4CCA8B6D-8ED2-6384-6319-9AED6B5AB781}"/>
              </a:ext>
            </a:extLst>
          </p:cNvPr>
          <p:cNvSpPr txBox="1"/>
          <p:nvPr/>
        </p:nvSpPr>
        <p:spPr>
          <a:xfrm>
            <a:off x="3375111" y="307008"/>
            <a:ext cx="10830231" cy="1754326"/>
          </a:xfrm>
          <a:prstGeom prst="rect">
            <a:avLst/>
          </a:prstGeom>
          <a:noFill/>
        </p:spPr>
        <p:txBody>
          <a:bodyPr wrap="square">
            <a:spAutoFit/>
          </a:bodyPr>
          <a:lstStyle/>
          <a:p>
            <a:pPr algn="ctr"/>
            <a:r>
              <a:rPr lang="ru-RU" sz="5400" b="1" dirty="0">
                <a:solidFill>
                  <a:srgbClr val="605048"/>
                </a:solidFill>
                <a:latin typeface="Carelia" panose="020B0604020202020204" charset="-52"/>
                <a:cs typeface="Times New Roman" panose="02020603050405020304" pitchFamily="18" charset="0"/>
              </a:rPr>
              <a:t>Эпиграфика Древней Руси XI–XV веков</a:t>
            </a:r>
            <a:endParaRPr lang="ru-RU" sz="5400" dirty="0">
              <a:solidFill>
                <a:srgbClr val="605048"/>
              </a:solidFill>
              <a:latin typeface="Carelia" panose="020B0604020202020204" charset="-52"/>
            </a:endParaRPr>
          </a:p>
        </p:txBody>
      </p:sp>
      <p:pic>
        <p:nvPicPr>
          <p:cNvPr id="1030" name="Picture 6" descr="Лаборатория RSSDA">
            <a:extLst>
              <a:ext uri="{FF2B5EF4-FFF2-40B4-BE49-F238E27FC236}">
                <a16:creationId xmlns:a16="http://schemas.microsoft.com/office/drawing/2014/main" id="{5B405C3D-805B-456D-25BA-12A5EE91DD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895" y="3640470"/>
            <a:ext cx="7796225" cy="1140530"/>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grpSp>
        <p:nvGrpSpPr>
          <p:cNvPr id="34" name="Group 9">
            <a:extLst>
              <a:ext uri="{FF2B5EF4-FFF2-40B4-BE49-F238E27FC236}">
                <a16:creationId xmlns:a16="http://schemas.microsoft.com/office/drawing/2014/main" id="{94884A8C-2298-0C0B-DBEB-3B51FA71D5D5}"/>
              </a:ext>
            </a:extLst>
          </p:cNvPr>
          <p:cNvGrpSpPr>
            <a:grpSpLocks noChangeAspect="1"/>
          </p:cNvGrpSpPr>
          <p:nvPr/>
        </p:nvGrpSpPr>
        <p:grpSpPr>
          <a:xfrm rot="6375558">
            <a:off x="-626950" y="8038416"/>
            <a:ext cx="5260564" cy="7819303"/>
            <a:chOff x="0" y="0"/>
            <a:chExt cx="3175000" cy="4719320"/>
          </a:xfrm>
        </p:grpSpPr>
        <p:sp>
          <p:nvSpPr>
            <p:cNvPr id="35" name="Freeform 10">
              <a:extLst>
                <a:ext uri="{FF2B5EF4-FFF2-40B4-BE49-F238E27FC236}">
                  <a16:creationId xmlns:a16="http://schemas.microsoft.com/office/drawing/2014/main" id="{BDA1E0C1-2E58-20F7-AEA6-F092F78A0266}"/>
                </a:ext>
              </a:extLst>
            </p:cNvPr>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36" name="Freeform 11">
              <a:extLst>
                <a:ext uri="{FF2B5EF4-FFF2-40B4-BE49-F238E27FC236}">
                  <a16:creationId xmlns:a16="http://schemas.microsoft.com/office/drawing/2014/main" id="{34BE3404-CCD7-441E-3235-A2738CAC909B}"/>
                </a:ext>
              </a:extLst>
            </p:cNvPr>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pic>
        <p:nvPicPr>
          <p:cNvPr id="1032" name="Picture 8">
            <a:extLst>
              <a:ext uri="{FF2B5EF4-FFF2-40B4-BE49-F238E27FC236}">
                <a16:creationId xmlns:a16="http://schemas.microsoft.com/office/drawing/2014/main" id="{F7701F1E-7A27-FE8E-B776-3C1FC29E88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88" t="5534" r="4521" b="6680"/>
          <a:stretch/>
        </p:blipFill>
        <p:spPr bwMode="auto">
          <a:xfrm rot="846035">
            <a:off x="-2222016" y="8408123"/>
            <a:ext cx="9021142" cy="614574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D93B40DF-6689-21B5-AF02-00BA226B3064}"/>
              </a:ext>
            </a:extLst>
          </p:cNvPr>
          <p:cNvSpPr txBox="1"/>
          <p:nvPr/>
        </p:nvSpPr>
        <p:spPr>
          <a:xfrm rot="248116">
            <a:off x="10571995" y="2250189"/>
            <a:ext cx="6973539" cy="2554545"/>
          </a:xfrm>
          <a:prstGeom prst="rect">
            <a:avLst/>
          </a:prstGeom>
          <a:noFill/>
        </p:spPr>
        <p:txBody>
          <a:bodyPr wrap="square">
            <a:spAutoFit/>
          </a:bodyPr>
          <a:lstStyle/>
          <a:p>
            <a:pPr algn="ctr"/>
            <a:r>
              <a:rPr lang="ru-RU" sz="3200" dirty="0"/>
              <a:t>Разработка методов, инструментов и процедур документирования и визуализации эпиграфических памятников Древней Руси</a:t>
            </a:r>
          </a:p>
        </p:txBody>
      </p:sp>
      <p:sp>
        <p:nvSpPr>
          <p:cNvPr id="42" name="TextBox 41">
            <a:extLst>
              <a:ext uri="{FF2B5EF4-FFF2-40B4-BE49-F238E27FC236}">
                <a16:creationId xmlns:a16="http://schemas.microsoft.com/office/drawing/2014/main" id="{F9F0B1D9-FA7C-814F-6BEC-65BBD05DCF9F}"/>
              </a:ext>
            </a:extLst>
          </p:cNvPr>
          <p:cNvSpPr txBox="1"/>
          <p:nvPr/>
        </p:nvSpPr>
        <p:spPr>
          <a:xfrm rot="264087">
            <a:off x="10146516" y="5374799"/>
            <a:ext cx="4037617" cy="707886"/>
          </a:xfrm>
          <a:prstGeom prst="rect">
            <a:avLst/>
          </a:prstGeom>
          <a:noFill/>
        </p:spPr>
        <p:txBody>
          <a:bodyPr wrap="square">
            <a:spAutoFit/>
          </a:bodyPr>
          <a:lstStyle/>
          <a:p>
            <a:pPr algn="ctr"/>
            <a:r>
              <a:rPr lang="ru-RU" sz="4000" b="0" i="0" dirty="0">
                <a:solidFill>
                  <a:srgbClr val="4F4F51"/>
                </a:solidFill>
                <a:effectLst/>
                <a:latin typeface="Carelia" panose="020B0604020202020204" charset="-52"/>
              </a:rPr>
              <a:t>С 2017 года</a:t>
            </a:r>
            <a:endParaRPr lang="ru-RU" sz="4000" dirty="0">
              <a:latin typeface="Carelia" panose="020B0604020202020204" charset="-52"/>
            </a:endParaRPr>
          </a:p>
        </p:txBody>
      </p:sp>
      <p:sp>
        <p:nvSpPr>
          <p:cNvPr id="46" name="TextBox 45">
            <a:extLst>
              <a:ext uri="{FF2B5EF4-FFF2-40B4-BE49-F238E27FC236}">
                <a16:creationId xmlns:a16="http://schemas.microsoft.com/office/drawing/2014/main" id="{FF4AFDFD-FED8-D653-EB8A-010EE09843FA}"/>
              </a:ext>
            </a:extLst>
          </p:cNvPr>
          <p:cNvSpPr txBox="1"/>
          <p:nvPr/>
        </p:nvSpPr>
        <p:spPr>
          <a:xfrm>
            <a:off x="921214" y="5375942"/>
            <a:ext cx="9187729" cy="1815882"/>
          </a:xfrm>
          <a:prstGeom prst="rect">
            <a:avLst/>
          </a:prstGeom>
          <a:noFill/>
        </p:spPr>
        <p:txBody>
          <a:bodyPr wrap="square">
            <a:spAutoFit/>
          </a:bodyPr>
          <a:lstStyle/>
          <a:p>
            <a:r>
              <a:rPr lang="ru-RU" sz="2800" dirty="0"/>
              <a:t>А. А. Гиппиус (Лаборатория </a:t>
            </a:r>
            <a:r>
              <a:rPr lang="ru-RU" sz="2800" dirty="0" err="1"/>
              <a:t>лингвосемиотических</a:t>
            </a:r>
            <a:r>
              <a:rPr lang="ru-RU" sz="2800" dirty="0"/>
              <a:t> исследований НИУ ВШЭ)</a:t>
            </a:r>
          </a:p>
          <a:p>
            <a:endParaRPr lang="ru-RU" sz="2800" dirty="0"/>
          </a:p>
          <a:p>
            <a:r>
              <a:rPr lang="ru-RU" sz="2800" dirty="0"/>
              <a:t>С. М. Михеев (Институт славяноведения РАН)</a:t>
            </a:r>
          </a:p>
        </p:txBody>
      </p:sp>
      <p:sp>
        <p:nvSpPr>
          <p:cNvPr id="47" name="TextBox 46">
            <a:extLst>
              <a:ext uri="{FF2B5EF4-FFF2-40B4-BE49-F238E27FC236}">
                <a16:creationId xmlns:a16="http://schemas.microsoft.com/office/drawing/2014/main" id="{37C42431-ECD0-CF74-212B-937C3D4542FA}"/>
              </a:ext>
            </a:extLst>
          </p:cNvPr>
          <p:cNvSpPr txBox="1"/>
          <p:nvPr/>
        </p:nvSpPr>
        <p:spPr>
          <a:xfrm>
            <a:off x="2796387" y="2548987"/>
            <a:ext cx="4037617" cy="707886"/>
          </a:xfrm>
          <a:prstGeom prst="rect">
            <a:avLst/>
          </a:prstGeom>
          <a:noFill/>
        </p:spPr>
        <p:txBody>
          <a:bodyPr wrap="square">
            <a:spAutoFit/>
          </a:bodyPr>
          <a:lstStyle/>
          <a:p>
            <a:pPr algn="ctr"/>
            <a:r>
              <a:rPr lang="ru-RU" sz="4000" b="0" i="0" dirty="0">
                <a:solidFill>
                  <a:srgbClr val="4F4F51"/>
                </a:solidFill>
                <a:effectLst/>
                <a:latin typeface="Carelia" panose="020B0604020202020204" charset="-52"/>
              </a:rPr>
              <a:t>Основатели</a:t>
            </a:r>
            <a:endParaRPr lang="ru-RU" sz="4000" dirty="0">
              <a:latin typeface="Carelia" panose="020B0604020202020204" charset="-52"/>
            </a:endParaRPr>
          </a:p>
        </p:txBody>
      </p:sp>
      <p:pic>
        <p:nvPicPr>
          <p:cNvPr id="53" name="Рисунок 52">
            <a:extLst>
              <a:ext uri="{FF2B5EF4-FFF2-40B4-BE49-F238E27FC236}">
                <a16:creationId xmlns:a16="http://schemas.microsoft.com/office/drawing/2014/main" id="{BCE7C0A8-8B4B-8E1A-CE8C-3D25AE82751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619226" y="6477520"/>
            <a:ext cx="3513208" cy="3513208"/>
          </a:xfrm>
          <a:prstGeom prst="rect">
            <a:avLst/>
          </a:prstGeom>
        </p:spPr>
      </p:pic>
    </p:spTree>
    <p:extLst>
      <p:ext uri="{BB962C8B-B14F-4D97-AF65-F5344CB8AC3E}">
        <p14:creationId xmlns:p14="http://schemas.microsoft.com/office/powerpoint/2010/main" val="3976313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3" name="Group 3"/>
          <p:cNvGrpSpPr>
            <a:grpSpLocks noChangeAspect="1"/>
          </p:cNvGrpSpPr>
          <p:nvPr/>
        </p:nvGrpSpPr>
        <p:grpSpPr>
          <a:xfrm rot="3600693">
            <a:off x="15658833" y="7527931"/>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8993439">
            <a:off x="-4226242" y="1052236"/>
            <a:ext cx="5816163" cy="4028232"/>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11" name="Freeform 11"/>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6"/>
            <a:stretch>
              <a:fillRect/>
            </a:stretch>
          </a:blipFill>
        </p:spPr>
      </p:sp>
      <p:grpSp>
        <p:nvGrpSpPr>
          <p:cNvPr id="22" name="Group 22"/>
          <p:cNvGrpSpPr>
            <a:grpSpLocks noChangeAspect="1"/>
          </p:cNvGrpSpPr>
          <p:nvPr/>
        </p:nvGrpSpPr>
        <p:grpSpPr>
          <a:xfrm rot="6608963">
            <a:off x="-1468618" y="7292079"/>
            <a:ext cx="3393915" cy="504471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7"/>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8"/>
              <a:stretch>
                <a:fillRect l="-4322" t="-3535" r="-518"/>
              </a:stretch>
            </a:blipFill>
          </p:spPr>
        </p:sp>
      </p:grpSp>
      <p:sp>
        <p:nvSpPr>
          <p:cNvPr id="32" name="Freeform 32"/>
          <p:cNvSpPr/>
          <p:nvPr/>
        </p:nvSpPr>
        <p:spPr>
          <a:xfrm rot="-6584942">
            <a:off x="14857650" y="8789523"/>
            <a:ext cx="3944942" cy="3875906"/>
          </a:xfrm>
          <a:custGeom>
            <a:avLst/>
            <a:gdLst/>
            <a:ahLst/>
            <a:cxnLst/>
            <a:rect l="l" t="t" r="r" b="b"/>
            <a:pathLst>
              <a:path w="3944942" h="3875906">
                <a:moveTo>
                  <a:pt x="0" y="0"/>
                </a:moveTo>
                <a:lnTo>
                  <a:pt x="3944943" y="0"/>
                </a:lnTo>
                <a:lnTo>
                  <a:pt x="3944943" y="3875905"/>
                </a:lnTo>
                <a:lnTo>
                  <a:pt x="0" y="3875905"/>
                </a:lnTo>
                <a:lnTo>
                  <a:pt x="0" y="0"/>
                </a:lnTo>
                <a:close/>
              </a:path>
            </a:pathLst>
          </a:custGeom>
          <a:blipFill>
            <a:blip r:embed="rId6"/>
            <a:stretch>
              <a:fillRect/>
            </a:stretch>
          </a:blipFill>
        </p:spPr>
      </p:sp>
      <p:sp>
        <p:nvSpPr>
          <p:cNvPr id="12" name="TextBox 12"/>
          <p:cNvSpPr txBox="1"/>
          <p:nvPr/>
        </p:nvSpPr>
        <p:spPr>
          <a:xfrm>
            <a:off x="-62412" y="920134"/>
            <a:ext cx="18350412" cy="1231106"/>
          </a:xfrm>
          <a:prstGeom prst="rect">
            <a:avLst/>
          </a:prstGeom>
        </p:spPr>
        <p:txBody>
          <a:bodyPr wrap="square" lIns="0" tIns="0" rIns="0" bIns="0" rtlCol="0" anchor="t">
            <a:spAutoFit/>
          </a:bodyPr>
          <a:lstStyle/>
          <a:p>
            <a:pPr lvl="1" algn="ctr"/>
            <a:r>
              <a:rPr lang="ru-RU" sz="8000" spc="499" dirty="0">
                <a:solidFill>
                  <a:srgbClr val="605048"/>
                </a:solidFill>
                <a:latin typeface="Carelia"/>
                <a:ea typeface="Carelia"/>
                <a:cs typeface="Carelia"/>
                <a:sym typeface="Carelia"/>
              </a:rPr>
              <a:t>Исследования</a:t>
            </a:r>
            <a:endParaRPr lang="en-US" sz="8000" spc="499" dirty="0">
              <a:solidFill>
                <a:srgbClr val="605048"/>
              </a:solidFill>
              <a:latin typeface="Carelia"/>
              <a:ea typeface="Carelia"/>
              <a:cs typeface="Carelia"/>
              <a:sym typeface="Carelia"/>
            </a:endParaRPr>
          </a:p>
        </p:txBody>
      </p:sp>
      <p:sp>
        <p:nvSpPr>
          <p:cNvPr id="10" name="Freeform 10"/>
          <p:cNvSpPr/>
          <p:nvPr/>
        </p:nvSpPr>
        <p:spPr>
          <a:xfrm rot="-3077383">
            <a:off x="16290432" y="-517516"/>
            <a:ext cx="3529638" cy="5388761"/>
          </a:xfrm>
          <a:custGeom>
            <a:avLst/>
            <a:gdLst/>
            <a:ahLst/>
            <a:cxnLst/>
            <a:rect l="l" t="t" r="r" b="b"/>
            <a:pathLst>
              <a:path w="3529638" h="5388761">
                <a:moveTo>
                  <a:pt x="0" y="0"/>
                </a:moveTo>
                <a:lnTo>
                  <a:pt x="3529638" y="0"/>
                </a:lnTo>
                <a:lnTo>
                  <a:pt x="3529638" y="5388761"/>
                </a:lnTo>
                <a:lnTo>
                  <a:pt x="0" y="5388761"/>
                </a:lnTo>
                <a:lnTo>
                  <a:pt x="0" y="0"/>
                </a:lnTo>
                <a:close/>
              </a:path>
            </a:pathLst>
          </a:custGeom>
          <a:blipFill>
            <a:blip r:embed="rId9"/>
            <a:stretch>
              <a:fillRect/>
            </a:stretch>
          </a:blipFill>
        </p:spPr>
      </p:sp>
      <p:pic>
        <p:nvPicPr>
          <p:cNvPr id="8194" name="Picture 2">
            <a:extLst>
              <a:ext uri="{FF2B5EF4-FFF2-40B4-BE49-F238E27FC236}">
                <a16:creationId xmlns:a16="http://schemas.microsoft.com/office/drawing/2014/main" id="{E31F3A96-5C26-A96F-838B-90B559EBC8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86373" y="5253658"/>
            <a:ext cx="3905123" cy="5049727"/>
          </a:xfrm>
          <a:prstGeom prst="rect">
            <a:avLst/>
          </a:prstGeom>
          <a:ln>
            <a:noFill/>
          </a:ln>
          <a:effectLst>
            <a:softEdge rad="317500"/>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A654B9B-C94B-CBB9-3C65-BD55CFCDB7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28726" y="5334967"/>
            <a:ext cx="3503118" cy="46708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6EFE070-AEC5-0275-A3EA-B91FB3BEB0E6}"/>
              </a:ext>
            </a:extLst>
          </p:cNvPr>
          <p:cNvSpPr txBox="1"/>
          <p:nvPr/>
        </p:nvSpPr>
        <p:spPr>
          <a:xfrm>
            <a:off x="8456325" y="2958273"/>
            <a:ext cx="4470124" cy="1569660"/>
          </a:xfrm>
          <a:prstGeom prst="rect">
            <a:avLst/>
          </a:prstGeom>
          <a:noFill/>
        </p:spPr>
        <p:txBody>
          <a:bodyPr wrap="square">
            <a:spAutoFit/>
          </a:bodyPr>
          <a:lstStyle/>
          <a:p>
            <a:pPr algn="ctr"/>
            <a:r>
              <a:rPr lang="ru-RU" sz="3200" dirty="0"/>
              <a:t>Надписи-граффити церкви Петра и Павла в Можайске​</a:t>
            </a:r>
          </a:p>
        </p:txBody>
      </p:sp>
      <p:sp>
        <p:nvSpPr>
          <p:cNvPr id="28" name="TextBox 27">
            <a:extLst>
              <a:ext uri="{FF2B5EF4-FFF2-40B4-BE49-F238E27FC236}">
                <a16:creationId xmlns:a16="http://schemas.microsoft.com/office/drawing/2014/main" id="{175C51FB-EF07-4674-A8A8-7EA9DDFA198B}"/>
              </a:ext>
            </a:extLst>
          </p:cNvPr>
          <p:cNvSpPr txBox="1"/>
          <p:nvPr/>
        </p:nvSpPr>
        <p:spPr>
          <a:xfrm>
            <a:off x="13035809" y="2947987"/>
            <a:ext cx="4980932" cy="1569660"/>
          </a:xfrm>
          <a:prstGeom prst="rect">
            <a:avLst/>
          </a:prstGeom>
          <a:noFill/>
        </p:spPr>
        <p:txBody>
          <a:bodyPr wrap="square">
            <a:spAutoFit/>
          </a:bodyPr>
          <a:lstStyle/>
          <a:p>
            <a:pPr algn="ctr"/>
            <a:r>
              <a:rPr lang="ru-RU" sz="3200" dirty="0" err="1"/>
              <a:t>Спасо</a:t>
            </a:r>
            <a:r>
              <a:rPr lang="ru-RU" sz="3200" dirty="0"/>
              <a:t>-Преображенский собор в Переславле-Залесском</a:t>
            </a:r>
          </a:p>
        </p:txBody>
      </p:sp>
      <p:pic>
        <p:nvPicPr>
          <p:cNvPr id="30" name="Рисунок 29">
            <a:extLst>
              <a:ext uri="{FF2B5EF4-FFF2-40B4-BE49-F238E27FC236}">
                <a16:creationId xmlns:a16="http://schemas.microsoft.com/office/drawing/2014/main" id="{ED16D5CF-E9DC-87CF-C792-375DDC089003}"/>
              </a:ext>
            </a:extLst>
          </p:cNvPr>
          <p:cNvPicPr>
            <a:picLocks noChangeAspect="1"/>
          </p:cNvPicPr>
          <p:nvPr/>
        </p:nvPicPr>
        <p:blipFill>
          <a:blip r:embed="rId12"/>
          <a:stretch>
            <a:fillRect/>
          </a:stretch>
        </p:blipFill>
        <p:spPr>
          <a:xfrm>
            <a:off x="3565810" y="6259645"/>
            <a:ext cx="4824541" cy="3405993"/>
          </a:xfrm>
          <a:prstGeom prst="rect">
            <a:avLst/>
          </a:prstGeom>
        </p:spPr>
      </p:pic>
      <p:sp>
        <p:nvSpPr>
          <p:cNvPr id="35" name="TextBox 34">
            <a:extLst>
              <a:ext uri="{FF2B5EF4-FFF2-40B4-BE49-F238E27FC236}">
                <a16:creationId xmlns:a16="http://schemas.microsoft.com/office/drawing/2014/main" id="{F6CEB42F-D896-FCB3-0BDC-D8534AB308BE}"/>
              </a:ext>
            </a:extLst>
          </p:cNvPr>
          <p:cNvSpPr txBox="1"/>
          <p:nvPr/>
        </p:nvSpPr>
        <p:spPr>
          <a:xfrm>
            <a:off x="-62412" y="6692236"/>
            <a:ext cx="3773473" cy="2062103"/>
          </a:xfrm>
          <a:prstGeom prst="rect">
            <a:avLst/>
          </a:prstGeom>
          <a:noFill/>
        </p:spPr>
        <p:txBody>
          <a:bodyPr wrap="square">
            <a:spAutoFit/>
          </a:bodyPr>
          <a:lstStyle/>
          <a:p>
            <a:pPr algn="ctr"/>
            <a:r>
              <a:rPr lang="ru-RU" sz="3200" dirty="0"/>
              <a:t>Акт времени Даниила Романовича в Галиче</a:t>
            </a:r>
          </a:p>
        </p:txBody>
      </p:sp>
      <p:sp>
        <p:nvSpPr>
          <p:cNvPr id="39" name="TextBox 38">
            <a:extLst>
              <a:ext uri="{FF2B5EF4-FFF2-40B4-BE49-F238E27FC236}">
                <a16:creationId xmlns:a16="http://schemas.microsoft.com/office/drawing/2014/main" id="{759EC87B-F03C-D0FA-31EC-5C32233D2327}"/>
              </a:ext>
            </a:extLst>
          </p:cNvPr>
          <p:cNvSpPr txBox="1"/>
          <p:nvPr/>
        </p:nvSpPr>
        <p:spPr>
          <a:xfrm>
            <a:off x="1917482" y="2076419"/>
            <a:ext cx="6412324" cy="3539430"/>
          </a:xfrm>
          <a:prstGeom prst="rect">
            <a:avLst/>
          </a:prstGeom>
          <a:noFill/>
        </p:spPr>
        <p:txBody>
          <a:bodyPr wrap="square">
            <a:spAutoFit/>
          </a:bodyPr>
          <a:lstStyle/>
          <a:p>
            <a:pPr marL="457200" indent="-457200">
              <a:buFont typeface="Arial" panose="020B0604020202020204" pitchFamily="34" charset="0"/>
              <a:buChar char="•"/>
            </a:pPr>
            <a:r>
              <a:rPr lang="ru-RU" sz="3200" dirty="0"/>
              <a:t>75 поверхностей в Великом Новгороде, Переславле-Залесском и Галиче</a:t>
            </a:r>
          </a:p>
          <a:p>
            <a:pPr marL="457200" indent="-457200">
              <a:buFont typeface="Arial" panose="020B0604020202020204" pitchFamily="34" charset="0"/>
              <a:buChar char="•"/>
            </a:pPr>
            <a:r>
              <a:rPr lang="ru-RU" sz="3200" dirty="0"/>
              <a:t>2 плиты-вставки в Можайске</a:t>
            </a:r>
          </a:p>
          <a:p>
            <a:pPr marL="457200" indent="-457200">
              <a:buFont typeface="Arial" panose="020B0604020202020204" pitchFamily="34" charset="0"/>
              <a:buChar char="•"/>
            </a:pPr>
            <a:r>
              <a:rPr lang="ru-RU" sz="3200" dirty="0"/>
              <a:t>3 памятника монументальной эпиграфики</a:t>
            </a:r>
          </a:p>
        </p:txBody>
      </p:sp>
    </p:spTree>
    <p:extLst>
      <p:ext uri="{BB962C8B-B14F-4D97-AF65-F5344CB8AC3E}">
        <p14:creationId xmlns:p14="http://schemas.microsoft.com/office/powerpoint/2010/main" val="4003714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9691701">
            <a:off x="-1983934" y="2886816"/>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691701">
            <a:off x="8384373" y="-1327586"/>
            <a:ext cx="12070546" cy="83599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4741817">
            <a:off x="12972527" y="-2777875"/>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12" name="Freeform 12"/>
          <p:cNvSpPr/>
          <p:nvPr/>
        </p:nvSpPr>
        <p:spPr>
          <a:xfrm>
            <a:off x="3492670" y="1421123"/>
            <a:ext cx="11302659" cy="8305899"/>
          </a:xfrm>
          <a:custGeom>
            <a:avLst/>
            <a:gdLst/>
            <a:ahLst/>
            <a:cxnLst/>
            <a:rect l="l" t="t" r="r" b="b"/>
            <a:pathLst>
              <a:path w="11302659" h="8305899">
                <a:moveTo>
                  <a:pt x="0" y="0"/>
                </a:moveTo>
                <a:lnTo>
                  <a:pt x="11302660" y="0"/>
                </a:lnTo>
                <a:lnTo>
                  <a:pt x="11302660" y="8305900"/>
                </a:lnTo>
                <a:lnTo>
                  <a:pt x="0" y="8305900"/>
                </a:lnTo>
                <a:lnTo>
                  <a:pt x="0" y="0"/>
                </a:lnTo>
                <a:close/>
              </a:path>
            </a:pathLst>
          </a:custGeom>
          <a:blipFill>
            <a:blip r:embed="rId7"/>
            <a:stretch>
              <a:fillRect/>
            </a:stretch>
          </a:blipFill>
        </p:spPr>
        <p:txBody>
          <a:bodyPr/>
          <a:lstStyle/>
          <a:p>
            <a:endParaRPr lang="ru-RU" dirty="0"/>
          </a:p>
        </p:txBody>
      </p:sp>
      <p:sp>
        <p:nvSpPr>
          <p:cNvPr id="13" name="TextBox 13"/>
          <p:cNvSpPr txBox="1"/>
          <p:nvPr/>
        </p:nvSpPr>
        <p:spPr>
          <a:xfrm>
            <a:off x="5314339" y="1585884"/>
            <a:ext cx="10666238" cy="792525"/>
          </a:xfrm>
          <a:prstGeom prst="rect">
            <a:avLst/>
          </a:prstGeom>
        </p:spPr>
        <p:txBody>
          <a:bodyPr lIns="0" tIns="0" rIns="0" bIns="0" rtlCol="0" anchor="t">
            <a:spAutoFit/>
          </a:bodyPr>
          <a:lstStyle/>
          <a:p>
            <a:pPr algn="l">
              <a:lnSpc>
                <a:spcPts val="4407"/>
              </a:lnSpc>
            </a:pPr>
            <a:r>
              <a:rPr lang="ru-RU" sz="9600" dirty="0">
                <a:solidFill>
                  <a:srgbClr val="605048"/>
                </a:solidFill>
                <a:latin typeface="Carelia"/>
                <a:ea typeface="Carelia"/>
                <a:cs typeface="Carelia"/>
                <a:sym typeface="Carelia"/>
              </a:rPr>
              <a:t>Технология</a:t>
            </a:r>
            <a:endParaRPr lang="en-US" sz="9600" dirty="0">
              <a:solidFill>
                <a:srgbClr val="605048"/>
              </a:solidFill>
              <a:latin typeface="Carelia"/>
              <a:ea typeface="Carelia"/>
              <a:cs typeface="Carelia"/>
              <a:sym typeface="Carelia"/>
            </a:endParaRPr>
          </a:p>
        </p:txBody>
      </p:sp>
      <p:sp>
        <p:nvSpPr>
          <p:cNvPr id="17" name="Freeform 17"/>
          <p:cNvSpPr/>
          <p:nvPr/>
        </p:nvSpPr>
        <p:spPr>
          <a:xfrm rot="-633198" flipH="1">
            <a:off x="15387033" y="3090576"/>
            <a:ext cx="3009155" cy="3761444"/>
          </a:xfrm>
          <a:custGeom>
            <a:avLst/>
            <a:gdLst/>
            <a:ahLst/>
            <a:cxnLst/>
            <a:rect l="l" t="t" r="r" b="b"/>
            <a:pathLst>
              <a:path w="3009155" h="3761444">
                <a:moveTo>
                  <a:pt x="3009155" y="0"/>
                </a:moveTo>
                <a:lnTo>
                  <a:pt x="0" y="0"/>
                </a:lnTo>
                <a:lnTo>
                  <a:pt x="0" y="3761444"/>
                </a:lnTo>
                <a:lnTo>
                  <a:pt x="3009155" y="3761444"/>
                </a:lnTo>
                <a:lnTo>
                  <a:pt x="3009155" y="0"/>
                </a:lnTo>
                <a:close/>
              </a:path>
            </a:pathLst>
          </a:custGeom>
          <a:blipFill>
            <a:blip r:embed="rId8"/>
            <a:stretch>
              <a:fillRect/>
            </a:stretch>
          </a:blipFill>
        </p:spPr>
      </p:sp>
      <p:sp>
        <p:nvSpPr>
          <p:cNvPr id="18" name="Freeform 18"/>
          <p:cNvSpPr/>
          <p:nvPr/>
        </p:nvSpPr>
        <p:spPr>
          <a:xfrm rot="1021146">
            <a:off x="-1770138" y="-316385"/>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9"/>
            <a:stretch>
              <a:fillRect/>
            </a:stretch>
          </a:blipFill>
        </p:spPr>
      </p:sp>
      <p:grpSp>
        <p:nvGrpSpPr>
          <p:cNvPr id="20" name="Group 20"/>
          <p:cNvGrpSpPr>
            <a:grpSpLocks noChangeAspect="1"/>
          </p:cNvGrpSpPr>
          <p:nvPr/>
        </p:nvGrpSpPr>
        <p:grpSpPr>
          <a:xfrm rot="6201465">
            <a:off x="-1432278" y="5600302"/>
            <a:ext cx="4921956" cy="7315995"/>
            <a:chOff x="0" y="0"/>
            <a:chExt cx="3175000" cy="4719320"/>
          </a:xfrm>
        </p:grpSpPr>
        <p:sp>
          <p:nvSpPr>
            <p:cNvPr id="21" name="Freeform 21"/>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22" name="Freeform 22"/>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39" name="TextBox 38">
            <a:extLst>
              <a:ext uri="{FF2B5EF4-FFF2-40B4-BE49-F238E27FC236}">
                <a16:creationId xmlns:a16="http://schemas.microsoft.com/office/drawing/2014/main" id="{37317B41-BED4-CC96-FDF3-F5456A4D4461}"/>
              </a:ext>
            </a:extLst>
          </p:cNvPr>
          <p:cNvSpPr txBox="1"/>
          <p:nvPr/>
        </p:nvSpPr>
        <p:spPr>
          <a:xfrm>
            <a:off x="4023056" y="2016613"/>
            <a:ext cx="10315064" cy="4524315"/>
          </a:xfrm>
          <a:prstGeom prst="rect">
            <a:avLst/>
          </a:prstGeom>
          <a:noFill/>
        </p:spPr>
        <p:txBody>
          <a:bodyPr wrap="square">
            <a:spAutoFit/>
          </a:bodyPr>
          <a:lstStyle/>
          <a:p>
            <a:pPr algn="just"/>
            <a:r>
              <a:rPr lang="ru-RU" sz="3200" dirty="0"/>
              <a:t>Трехмерной полигональной модели поверхности с граффити получается из фотоснимков: от 100 до 1000 в зависимости от глубины гравировки, высоты букв, размера поверхности.</a:t>
            </a:r>
          </a:p>
          <a:p>
            <a:pPr algn="just"/>
            <a:r>
              <a:rPr lang="ru-RU" sz="3200" dirty="0"/>
              <a:t>Для окраски модели поверхности с надписью используются математические алгоритмы, которые присваивают отдельным частям цвет, зависящий от геометрии объекта. </a:t>
            </a:r>
          </a:p>
          <a:p>
            <a:pPr algn="just"/>
            <a:r>
              <a:rPr lang="ru-RU" sz="3200" dirty="0"/>
              <a:t>Повышение детализации приводит к успеху</a:t>
            </a:r>
          </a:p>
        </p:txBody>
      </p:sp>
      <p:pic>
        <p:nvPicPr>
          <p:cNvPr id="41" name="Рисунок 40">
            <a:extLst>
              <a:ext uri="{FF2B5EF4-FFF2-40B4-BE49-F238E27FC236}">
                <a16:creationId xmlns:a16="http://schemas.microsoft.com/office/drawing/2014/main" id="{C3E118F3-3744-E864-150B-402C639D7F1F}"/>
              </a:ext>
            </a:extLst>
          </p:cNvPr>
          <p:cNvPicPr>
            <a:picLocks noChangeAspect="1"/>
          </p:cNvPicPr>
          <p:nvPr/>
        </p:nvPicPr>
        <p:blipFill>
          <a:blip r:embed="rId10"/>
          <a:stretch>
            <a:fillRect/>
          </a:stretch>
        </p:blipFill>
        <p:spPr>
          <a:xfrm>
            <a:off x="6808214" y="6807489"/>
            <a:ext cx="4671569" cy="3045948"/>
          </a:xfrm>
          <a:prstGeom prst="rect">
            <a:avLst/>
          </a:prstGeom>
        </p:spPr>
      </p:pic>
      <p:pic>
        <p:nvPicPr>
          <p:cNvPr id="43" name="Рисунок 42">
            <a:extLst>
              <a:ext uri="{FF2B5EF4-FFF2-40B4-BE49-F238E27FC236}">
                <a16:creationId xmlns:a16="http://schemas.microsoft.com/office/drawing/2014/main" id="{5407DFE6-49B7-10A2-1B43-CD91D75B7237}"/>
              </a:ext>
            </a:extLst>
          </p:cNvPr>
          <p:cNvPicPr>
            <a:picLocks noChangeAspect="1"/>
          </p:cNvPicPr>
          <p:nvPr/>
        </p:nvPicPr>
        <p:blipFill>
          <a:blip r:embed="rId11"/>
          <a:stretch>
            <a:fillRect/>
          </a:stretch>
        </p:blipFill>
        <p:spPr>
          <a:xfrm>
            <a:off x="12544489" y="6835926"/>
            <a:ext cx="4889125" cy="3069628"/>
          </a:xfrm>
          <a:prstGeom prst="rect">
            <a:avLst/>
          </a:prstGeom>
        </p:spPr>
      </p:pic>
      <p:pic>
        <p:nvPicPr>
          <p:cNvPr id="45" name="Рисунок 44">
            <a:extLst>
              <a:ext uri="{FF2B5EF4-FFF2-40B4-BE49-F238E27FC236}">
                <a16:creationId xmlns:a16="http://schemas.microsoft.com/office/drawing/2014/main" id="{94933F67-C850-6EE6-546B-10071F8FEECC}"/>
              </a:ext>
            </a:extLst>
          </p:cNvPr>
          <p:cNvPicPr>
            <a:picLocks noChangeAspect="1"/>
          </p:cNvPicPr>
          <p:nvPr/>
        </p:nvPicPr>
        <p:blipFill>
          <a:blip r:embed="rId12"/>
          <a:stretch>
            <a:fillRect/>
          </a:stretch>
        </p:blipFill>
        <p:spPr>
          <a:xfrm>
            <a:off x="1183796" y="6831890"/>
            <a:ext cx="4596118" cy="2997146"/>
          </a:xfrm>
          <a:prstGeom prst="rect">
            <a:avLst/>
          </a:prstGeom>
        </p:spPr>
      </p:pic>
      <p:sp>
        <p:nvSpPr>
          <p:cNvPr id="46" name="Равнобедренный треугольник 45">
            <a:extLst>
              <a:ext uri="{FF2B5EF4-FFF2-40B4-BE49-F238E27FC236}">
                <a16:creationId xmlns:a16="http://schemas.microsoft.com/office/drawing/2014/main" id="{A4189F6A-838C-2CD5-B08F-75A158D9700D}"/>
              </a:ext>
            </a:extLst>
          </p:cNvPr>
          <p:cNvSpPr/>
          <p:nvPr/>
        </p:nvSpPr>
        <p:spPr>
          <a:xfrm rot="5400000">
            <a:off x="5752214" y="7817108"/>
            <a:ext cx="1103910" cy="90655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Равнобедренный треугольник 46">
            <a:extLst>
              <a:ext uri="{FF2B5EF4-FFF2-40B4-BE49-F238E27FC236}">
                <a16:creationId xmlns:a16="http://schemas.microsoft.com/office/drawing/2014/main" id="{5BD0C244-A5F5-1540-BB40-BA1FBFF68147}"/>
              </a:ext>
            </a:extLst>
          </p:cNvPr>
          <p:cNvSpPr/>
          <p:nvPr/>
        </p:nvSpPr>
        <p:spPr>
          <a:xfrm rot="5400000">
            <a:off x="11484148" y="7852000"/>
            <a:ext cx="1103910" cy="90655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TextBox 48">
            <a:extLst>
              <a:ext uri="{FF2B5EF4-FFF2-40B4-BE49-F238E27FC236}">
                <a16:creationId xmlns:a16="http://schemas.microsoft.com/office/drawing/2014/main" id="{08979483-6A4F-7498-AF29-1227A82AE6B3}"/>
              </a:ext>
            </a:extLst>
          </p:cNvPr>
          <p:cNvSpPr txBox="1"/>
          <p:nvPr/>
        </p:nvSpPr>
        <p:spPr>
          <a:xfrm>
            <a:off x="-22117" y="5945472"/>
            <a:ext cx="3603710" cy="707886"/>
          </a:xfrm>
          <a:prstGeom prst="rect">
            <a:avLst/>
          </a:prstGeom>
          <a:noFill/>
        </p:spPr>
        <p:txBody>
          <a:bodyPr wrap="square">
            <a:spAutoFit/>
          </a:bodyPr>
          <a:lstStyle/>
          <a:p>
            <a:pPr algn="ctr"/>
            <a:r>
              <a:rPr lang="ru-RU" sz="2000" b="1" dirty="0">
                <a:solidFill>
                  <a:srgbClr val="444547"/>
                </a:solidFill>
                <a:effectLst/>
                <a:latin typeface="+mj-lt"/>
              </a:rPr>
              <a:t>Надпись убийстве Андрея </a:t>
            </a:r>
            <a:r>
              <a:rPr lang="ru-RU" sz="2000" b="1" dirty="0" err="1">
                <a:solidFill>
                  <a:srgbClr val="444547"/>
                </a:solidFill>
                <a:effectLst/>
                <a:latin typeface="+mj-lt"/>
              </a:rPr>
              <a:t>Б</a:t>
            </a:r>
            <a:r>
              <a:rPr lang="ru-RU" sz="2000" b="1" dirty="0" err="1">
                <a:solidFill>
                  <a:srgbClr val="444547"/>
                </a:solidFill>
                <a:latin typeface="+mj-lt"/>
              </a:rPr>
              <a:t>об</a:t>
            </a:r>
            <a:r>
              <a:rPr lang="ru-RU" sz="2000" b="1" dirty="0" err="1">
                <a:solidFill>
                  <a:srgbClr val="444547"/>
                </a:solidFill>
                <a:effectLst/>
                <a:latin typeface="+mj-lt"/>
              </a:rPr>
              <a:t>оголюбского</a:t>
            </a:r>
            <a:endParaRPr lang="ru-RU" sz="2000" b="1" dirty="0">
              <a:solidFill>
                <a:srgbClr val="444547"/>
              </a:solidFill>
              <a:effectLst/>
              <a:latin typeface="+mj-lt"/>
            </a:endParaRPr>
          </a:p>
        </p:txBody>
      </p:sp>
    </p:spTree>
    <p:extLst>
      <p:ext uri="{BB962C8B-B14F-4D97-AF65-F5344CB8AC3E}">
        <p14:creationId xmlns:p14="http://schemas.microsoft.com/office/powerpoint/2010/main" val="261484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7696200" y="1659953"/>
            <a:ext cx="7297946" cy="1125308"/>
          </a:xfrm>
          <a:prstGeom prst="rect">
            <a:avLst/>
          </a:prstGeom>
        </p:spPr>
        <p:txBody>
          <a:bodyPr lIns="0" tIns="0" rIns="0" bIns="0" rtlCol="0" anchor="t">
            <a:spAutoFit/>
          </a:bodyPr>
          <a:lstStyle/>
          <a:p>
            <a:pPr algn="r">
              <a:lnSpc>
                <a:spcPts val="9100"/>
              </a:lnSpc>
            </a:pPr>
            <a:r>
              <a:rPr lang="en-US" sz="6500" dirty="0">
                <a:solidFill>
                  <a:srgbClr val="000000"/>
                </a:solidFill>
                <a:latin typeface="Palace Script MT" panose="030303020206070C0B05" pitchFamily="66" charset="0"/>
                <a:ea typeface="Homemade Apple" panose="020B0604020202020204" charset="0"/>
                <a:cs typeface="Homemade Apple"/>
                <a:sym typeface="Homemade Apple"/>
              </a:rPr>
              <a:t>Society</a:t>
            </a:r>
          </a:p>
        </p:txBody>
      </p:sp>
      <p:sp>
        <p:nvSpPr>
          <p:cNvPr id="11" name="TextBox 11"/>
          <p:cNvSpPr txBox="1"/>
          <p:nvPr/>
        </p:nvSpPr>
        <p:spPr>
          <a:xfrm>
            <a:off x="7294875" y="5747396"/>
            <a:ext cx="9363216" cy="3590290"/>
          </a:xfrm>
          <a:prstGeom prst="rect">
            <a:avLst/>
          </a:prstGeom>
        </p:spPr>
        <p:txBody>
          <a:bodyPr lIns="0" tIns="0" rIns="0" bIns="0" rtlCol="0" anchor="t">
            <a:spAutoFit/>
          </a:bodyPr>
          <a:lstStyle/>
          <a:p>
            <a:pPr algn="r">
              <a:lnSpc>
                <a:spcPts val="4759"/>
              </a:lnSpc>
            </a:pPr>
            <a:r>
              <a:rPr lang="en-US" sz="3399" spc="84" dirty="0">
                <a:solidFill>
                  <a:srgbClr val="000000"/>
                </a:solidFill>
                <a:latin typeface="Kollektif"/>
                <a:ea typeface="Kollektif"/>
                <a:cs typeface="Kollektif"/>
                <a:sym typeface="Kollektif"/>
              </a:rPr>
              <a:t>Lorem ipsum dolor sit amet, consectetur adipiscing elit. Nam nec placerat nisl. Quisque sed elit vestibulum, placerat nulla vitae, lobortis ipsum. Phasellus leo eros, consequat ut risus eget, facilisis laoreet est. Mauris vehicula nisl in justo pharetra, ut ultrices tur</a:t>
            </a:r>
          </a:p>
        </p:txBody>
      </p:sp>
      <p:sp>
        <p:nvSpPr>
          <p:cNvPr id="13" name="Freeform 2">
            <a:extLst>
              <a:ext uri="{FF2B5EF4-FFF2-40B4-BE49-F238E27FC236}">
                <a16:creationId xmlns:a16="http://schemas.microsoft.com/office/drawing/2014/main" id="{E6D0D64B-E158-B8E9-4F86-0FEA3CEAE4D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grpSp>
        <p:nvGrpSpPr>
          <p:cNvPr id="22" name="Group 13">
            <a:extLst>
              <a:ext uri="{FF2B5EF4-FFF2-40B4-BE49-F238E27FC236}">
                <a16:creationId xmlns:a16="http://schemas.microsoft.com/office/drawing/2014/main" id="{320D3ACB-9573-86D2-94F4-18A16E568F61}"/>
              </a:ext>
            </a:extLst>
          </p:cNvPr>
          <p:cNvGrpSpPr>
            <a:grpSpLocks noChangeAspect="1"/>
          </p:cNvGrpSpPr>
          <p:nvPr/>
        </p:nvGrpSpPr>
        <p:grpSpPr>
          <a:xfrm rot="-9144829">
            <a:off x="-4547972" y="7769095"/>
            <a:ext cx="10902197" cy="7550781"/>
            <a:chOff x="0" y="0"/>
            <a:chExt cx="3429000" cy="2374900"/>
          </a:xfrm>
        </p:grpSpPr>
        <p:sp>
          <p:nvSpPr>
            <p:cNvPr id="23" name="Freeform 14">
              <a:extLst>
                <a:ext uri="{FF2B5EF4-FFF2-40B4-BE49-F238E27FC236}">
                  <a16:creationId xmlns:a16="http://schemas.microsoft.com/office/drawing/2014/main" id="{979180B8-B019-2D3B-0546-E07A2770FD32}"/>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24" name="Freeform 15">
              <a:extLst>
                <a:ext uri="{FF2B5EF4-FFF2-40B4-BE49-F238E27FC236}">
                  <a16:creationId xmlns:a16="http://schemas.microsoft.com/office/drawing/2014/main" id="{DC066652-0098-0CF3-DB7F-FB2CC0EC31DB}"/>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25" name="Group 13">
            <a:extLst>
              <a:ext uri="{FF2B5EF4-FFF2-40B4-BE49-F238E27FC236}">
                <a16:creationId xmlns:a16="http://schemas.microsoft.com/office/drawing/2014/main" id="{CAE4B40F-40FE-3915-2E20-399248CE6FDA}"/>
              </a:ext>
            </a:extLst>
          </p:cNvPr>
          <p:cNvGrpSpPr>
            <a:grpSpLocks noChangeAspect="1"/>
          </p:cNvGrpSpPr>
          <p:nvPr/>
        </p:nvGrpSpPr>
        <p:grpSpPr>
          <a:xfrm rot="-9144829">
            <a:off x="-4640661" y="-4844600"/>
            <a:ext cx="10902197" cy="7550781"/>
            <a:chOff x="0" y="0"/>
            <a:chExt cx="3429000" cy="2374900"/>
          </a:xfrm>
        </p:grpSpPr>
        <p:sp>
          <p:nvSpPr>
            <p:cNvPr id="26" name="Freeform 14">
              <a:extLst>
                <a:ext uri="{FF2B5EF4-FFF2-40B4-BE49-F238E27FC236}">
                  <a16:creationId xmlns:a16="http://schemas.microsoft.com/office/drawing/2014/main" id="{75EC77D0-CF94-896E-2729-B02CF9F7469B}"/>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27" name="Freeform 15">
              <a:extLst>
                <a:ext uri="{FF2B5EF4-FFF2-40B4-BE49-F238E27FC236}">
                  <a16:creationId xmlns:a16="http://schemas.microsoft.com/office/drawing/2014/main" id="{56B0C7F3-EF0C-D511-891C-F9CC2C5F5DBA}"/>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18" name="TextBox 9">
            <a:extLst>
              <a:ext uri="{FF2B5EF4-FFF2-40B4-BE49-F238E27FC236}">
                <a16:creationId xmlns:a16="http://schemas.microsoft.com/office/drawing/2014/main" id="{0E8122D7-1BF8-0FCB-D3B0-3B489C1DFA7A}"/>
              </a:ext>
            </a:extLst>
          </p:cNvPr>
          <p:cNvSpPr txBox="1"/>
          <p:nvPr/>
        </p:nvSpPr>
        <p:spPr>
          <a:xfrm>
            <a:off x="0" y="1409700"/>
            <a:ext cx="18288000" cy="965649"/>
          </a:xfrm>
          <a:prstGeom prst="rect">
            <a:avLst/>
          </a:prstGeom>
        </p:spPr>
        <p:txBody>
          <a:bodyPr wrap="square" lIns="0" tIns="0" rIns="0" bIns="0" rtlCol="0" anchor="t">
            <a:spAutoFit/>
          </a:bodyPr>
          <a:lstStyle/>
          <a:p>
            <a:pPr algn="ctr">
              <a:lnSpc>
                <a:spcPts val="6181"/>
              </a:lnSpc>
            </a:pPr>
            <a:r>
              <a:rPr lang="ru-RU" sz="9600" b="1" spc="264" dirty="0">
                <a:solidFill>
                  <a:srgbClr val="605048"/>
                </a:solidFill>
                <a:latin typeface="Carelia" panose="020B0604020202020204" charset="-52"/>
                <a:ea typeface="NSimSun" panose="02010609030101010101" pitchFamily="49" charset="-122"/>
                <a:cs typeface="Kollektif Bold"/>
                <a:sym typeface="Kollektif Bold"/>
              </a:rPr>
              <a:t>Исторические источники</a:t>
            </a:r>
            <a:endParaRPr lang="en-US" sz="9600" b="1" spc="264" dirty="0">
              <a:solidFill>
                <a:srgbClr val="605048"/>
              </a:solidFill>
              <a:latin typeface="Carelia" panose="020B0604020202020204" charset="-52"/>
              <a:ea typeface="NSimSun" panose="02010609030101010101" pitchFamily="49" charset="-122"/>
              <a:cs typeface="Kollektif Bold"/>
              <a:sym typeface="Kollektif Bold"/>
            </a:endParaRPr>
          </a:p>
        </p:txBody>
      </p:sp>
      <p:pic>
        <p:nvPicPr>
          <p:cNvPr id="19" name="Рисунок 18">
            <a:extLst>
              <a:ext uri="{FF2B5EF4-FFF2-40B4-BE49-F238E27FC236}">
                <a16:creationId xmlns:a16="http://schemas.microsoft.com/office/drawing/2014/main" id="{1670D3CE-89AB-EFDE-80BE-D3A8A80ACB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70401"/>
            <a:ext cx="3999078" cy="4810699"/>
          </a:xfrm>
          <a:prstGeom prst="rect">
            <a:avLst/>
          </a:prstGeom>
        </p:spPr>
      </p:pic>
      <p:sp>
        <p:nvSpPr>
          <p:cNvPr id="32" name="Пузырек для мыслей: облако 31">
            <a:extLst>
              <a:ext uri="{FF2B5EF4-FFF2-40B4-BE49-F238E27FC236}">
                <a16:creationId xmlns:a16="http://schemas.microsoft.com/office/drawing/2014/main" id="{C30B6BED-C671-4213-63C5-E68E18676B37}"/>
              </a:ext>
            </a:extLst>
          </p:cNvPr>
          <p:cNvSpPr/>
          <p:nvPr/>
        </p:nvSpPr>
        <p:spPr>
          <a:xfrm flipH="1">
            <a:off x="214234" y="2996363"/>
            <a:ext cx="3784844" cy="2358240"/>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sz="3600" dirty="0"/>
              <a:t>Не просто камни…</a:t>
            </a:r>
          </a:p>
        </p:txBody>
      </p:sp>
      <p:sp>
        <p:nvSpPr>
          <p:cNvPr id="36" name="TextBox 35">
            <a:extLst>
              <a:ext uri="{FF2B5EF4-FFF2-40B4-BE49-F238E27FC236}">
                <a16:creationId xmlns:a16="http://schemas.microsoft.com/office/drawing/2014/main" id="{D920F487-1E97-D7B6-1F23-C85C3520CE74}"/>
              </a:ext>
            </a:extLst>
          </p:cNvPr>
          <p:cNvSpPr txBox="1"/>
          <p:nvPr/>
        </p:nvSpPr>
        <p:spPr>
          <a:xfrm>
            <a:off x="5410200" y="2272765"/>
            <a:ext cx="12250614" cy="3539430"/>
          </a:xfrm>
          <a:prstGeom prst="rect">
            <a:avLst/>
          </a:prstGeom>
          <a:noFill/>
        </p:spPr>
        <p:txBody>
          <a:bodyPr wrap="square">
            <a:spAutoFit/>
          </a:bodyPr>
          <a:lstStyle/>
          <a:p>
            <a:r>
              <a:rPr lang="ru-RU" sz="3200" dirty="0"/>
              <a:t>Это наиболее сложный вид эпиграфического памятника:</a:t>
            </a:r>
          </a:p>
          <a:p>
            <a:pPr marL="457200" indent="-457200">
              <a:buFont typeface="Arial" panose="020B0604020202020204" pitchFamily="34" charset="0"/>
              <a:buChar char="•"/>
            </a:pPr>
            <a:r>
              <a:rPr lang="ru-RU" sz="3200" dirty="0"/>
              <a:t>выполнены на штукатурке или мягком камне</a:t>
            </a:r>
          </a:p>
          <a:p>
            <a:pPr marL="457200" indent="-457200">
              <a:buFont typeface="Arial" panose="020B0604020202020204" pitchFamily="34" charset="0"/>
              <a:buChar char="•"/>
            </a:pPr>
            <a:r>
              <a:rPr lang="ru-RU" sz="3200" dirty="0"/>
              <a:t>выполнены непрофессиональными резчиками</a:t>
            </a:r>
          </a:p>
          <a:p>
            <a:pPr marL="457200" indent="-457200">
              <a:buFont typeface="Arial" panose="020B0604020202020204" pitchFamily="34" charset="0"/>
              <a:buChar char="•"/>
            </a:pPr>
            <a:r>
              <a:rPr lang="ru-RU" sz="3200" dirty="0"/>
              <a:t>выполнены подручным инструментом</a:t>
            </a:r>
          </a:p>
          <a:p>
            <a:pPr marL="457200" indent="-457200">
              <a:buFont typeface="Arial" panose="020B0604020202020204" pitchFamily="34" charset="0"/>
              <a:buChar char="•"/>
            </a:pPr>
            <a:r>
              <a:rPr lang="ru-RU" sz="3200" dirty="0"/>
              <a:t>буквы надписей нередко малы (иногда менее 3 мм)</a:t>
            </a:r>
          </a:p>
          <a:p>
            <a:pPr marL="457200" indent="-457200">
              <a:buFont typeface="Arial" panose="020B0604020202020204" pitchFamily="34" charset="0"/>
              <a:buChar char="•"/>
            </a:pPr>
            <a:r>
              <a:rPr lang="ru-RU" sz="3200" dirty="0"/>
              <a:t>глубина гравировки часто не превышает 0,2–0,3 мм.</a:t>
            </a:r>
          </a:p>
          <a:p>
            <a:pPr marL="457200" indent="-457200">
              <a:buFont typeface="Arial" panose="020B0604020202020204" pitchFamily="34" charset="0"/>
              <a:buChar char="•"/>
            </a:pPr>
            <a:r>
              <a:rPr lang="ru-RU" sz="3200" dirty="0"/>
              <a:t>6-10 веков отразились на сохранности</a:t>
            </a:r>
          </a:p>
        </p:txBody>
      </p:sp>
      <p:pic>
        <p:nvPicPr>
          <p:cNvPr id="9224" name="Picture 8" descr="OG0795G1-980x1024">
            <a:extLst>
              <a:ext uri="{FF2B5EF4-FFF2-40B4-BE49-F238E27FC236}">
                <a16:creationId xmlns:a16="http://schemas.microsoft.com/office/drawing/2014/main" id="{009AE484-6DA7-FB53-16DA-B07B683FD9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97000" y="5994521"/>
            <a:ext cx="3563814" cy="3723821"/>
          </a:xfrm>
          <a:prstGeom prst="rect">
            <a:avLst/>
          </a:prstGeom>
          <a:noFill/>
          <a:extLst>
            <a:ext uri="{909E8E84-426E-40DD-AFC4-6F175D3DCCD1}">
              <a14:hiddenFill xmlns:a14="http://schemas.microsoft.com/office/drawing/2010/main">
                <a:solidFill>
                  <a:srgbClr val="FFFFFF"/>
                </a:solidFill>
              </a14:hiddenFill>
            </a:ext>
          </a:extLst>
        </p:spPr>
      </p:pic>
      <p:pic>
        <p:nvPicPr>
          <p:cNvPr id="38" name="Рисунок 37">
            <a:extLst>
              <a:ext uri="{FF2B5EF4-FFF2-40B4-BE49-F238E27FC236}">
                <a16:creationId xmlns:a16="http://schemas.microsoft.com/office/drawing/2014/main" id="{EA086522-DD04-FEAC-7DE0-51F0455AA674}"/>
              </a:ext>
            </a:extLst>
          </p:cNvPr>
          <p:cNvPicPr>
            <a:picLocks noChangeAspect="1"/>
          </p:cNvPicPr>
          <p:nvPr/>
        </p:nvPicPr>
        <p:blipFill>
          <a:blip r:embed="rId8"/>
          <a:stretch>
            <a:fillRect/>
          </a:stretch>
        </p:blipFill>
        <p:spPr>
          <a:xfrm>
            <a:off x="5236130" y="5994521"/>
            <a:ext cx="8015976" cy="3719865"/>
          </a:xfrm>
          <a:prstGeom prst="rect">
            <a:avLst/>
          </a:prstGeom>
        </p:spPr>
      </p:pic>
    </p:spTree>
    <p:extLst>
      <p:ext uri="{BB962C8B-B14F-4D97-AF65-F5344CB8AC3E}">
        <p14:creationId xmlns:p14="http://schemas.microsoft.com/office/powerpoint/2010/main" val="1934829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6" name="Group 6"/>
          <p:cNvGrpSpPr>
            <a:grpSpLocks noChangeAspect="1"/>
          </p:cNvGrpSpPr>
          <p:nvPr/>
        </p:nvGrpSpPr>
        <p:grpSpPr>
          <a:xfrm rot="-4946767">
            <a:off x="6802462" y="556385"/>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id="9" name="Group 9"/>
          <p:cNvGrpSpPr>
            <a:grpSpLocks noChangeAspect="1"/>
          </p:cNvGrpSpPr>
          <p:nvPr/>
        </p:nvGrpSpPr>
        <p:grpSpPr>
          <a:xfrm rot="13860084">
            <a:off x="-3208372" y="-4115163"/>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12630280" y="6332845"/>
            <a:ext cx="10902197" cy="7550781"/>
            <a:chOff x="-672863" y="-459472"/>
            <a:chExt cx="3429000" cy="2374900"/>
          </a:xfrm>
        </p:grpSpPr>
        <p:sp>
          <p:nvSpPr>
            <p:cNvPr id="13" name="Freeform 13"/>
            <p:cNvSpPr/>
            <p:nvPr/>
          </p:nvSpPr>
          <p:spPr>
            <a:xfrm>
              <a:off x="-611681" y="-396522"/>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278" b="-278"/>
              </a:stretch>
            </a:blipFill>
          </p:spPr>
        </p:sp>
        <p:sp>
          <p:nvSpPr>
            <p:cNvPr id="14" name="Freeform 14"/>
            <p:cNvSpPr/>
            <p:nvPr/>
          </p:nvSpPr>
          <p:spPr>
            <a:xfrm>
              <a:off x="-672863" y="-459472"/>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27" name="TextBox 26">
            <a:extLst>
              <a:ext uri="{FF2B5EF4-FFF2-40B4-BE49-F238E27FC236}">
                <a16:creationId xmlns:a16="http://schemas.microsoft.com/office/drawing/2014/main" id="{4CCA8B6D-8ED2-6384-6319-9AED6B5AB781}"/>
              </a:ext>
            </a:extLst>
          </p:cNvPr>
          <p:cNvSpPr txBox="1"/>
          <p:nvPr/>
        </p:nvSpPr>
        <p:spPr>
          <a:xfrm>
            <a:off x="3375111" y="307008"/>
            <a:ext cx="10830231" cy="1754326"/>
          </a:xfrm>
          <a:prstGeom prst="rect">
            <a:avLst/>
          </a:prstGeom>
          <a:noFill/>
        </p:spPr>
        <p:txBody>
          <a:bodyPr wrap="square">
            <a:spAutoFit/>
          </a:bodyPr>
          <a:lstStyle/>
          <a:p>
            <a:pPr algn="ctr"/>
            <a:r>
              <a:rPr lang="ru-RU" sz="5400" b="1" dirty="0">
                <a:solidFill>
                  <a:srgbClr val="605048"/>
                </a:solidFill>
                <a:latin typeface="Carelia" panose="020B0604020202020204" charset="-52"/>
                <a:cs typeface="Times New Roman" panose="02020603050405020304" pitchFamily="18" charset="0"/>
              </a:rPr>
              <a:t>Эпиграфика Древней Руси XI–XV веков</a:t>
            </a:r>
            <a:endParaRPr lang="ru-RU" sz="5400" dirty="0">
              <a:solidFill>
                <a:srgbClr val="605048"/>
              </a:solidFill>
              <a:latin typeface="Carelia" panose="020B0604020202020204" charset="-52"/>
            </a:endParaRPr>
          </a:p>
        </p:txBody>
      </p:sp>
      <p:grpSp>
        <p:nvGrpSpPr>
          <p:cNvPr id="34" name="Group 9">
            <a:extLst>
              <a:ext uri="{FF2B5EF4-FFF2-40B4-BE49-F238E27FC236}">
                <a16:creationId xmlns:a16="http://schemas.microsoft.com/office/drawing/2014/main" id="{94884A8C-2298-0C0B-DBEB-3B51FA71D5D5}"/>
              </a:ext>
            </a:extLst>
          </p:cNvPr>
          <p:cNvGrpSpPr>
            <a:grpSpLocks noChangeAspect="1"/>
          </p:cNvGrpSpPr>
          <p:nvPr/>
        </p:nvGrpSpPr>
        <p:grpSpPr>
          <a:xfrm rot="6375558">
            <a:off x="-626950" y="8038416"/>
            <a:ext cx="5260564" cy="7819303"/>
            <a:chOff x="0" y="0"/>
            <a:chExt cx="3175000" cy="4719320"/>
          </a:xfrm>
        </p:grpSpPr>
        <p:sp>
          <p:nvSpPr>
            <p:cNvPr id="35" name="Freeform 10">
              <a:extLst>
                <a:ext uri="{FF2B5EF4-FFF2-40B4-BE49-F238E27FC236}">
                  <a16:creationId xmlns:a16="http://schemas.microsoft.com/office/drawing/2014/main" id="{BDA1E0C1-2E58-20F7-AEA6-F092F78A0266}"/>
                </a:ext>
              </a:extLst>
            </p:cNvPr>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36" name="Freeform 11">
              <a:extLst>
                <a:ext uri="{FF2B5EF4-FFF2-40B4-BE49-F238E27FC236}">
                  <a16:creationId xmlns:a16="http://schemas.microsoft.com/office/drawing/2014/main" id="{34BE3404-CCD7-441E-3235-A2738CAC909B}"/>
                </a:ext>
              </a:extLst>
            </p:cNvPr>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sp>
        <p:nvSpPr>
          <p:cNvPr id="40" name="TextBox 39">
            <a:extLst>
              <a:ext uri="{FF2B5EF4-FFF2-40B4-BE49-F238E27FC236}">
                <a16:creationId xmlns:a16="http://schemas.microsoft.com/office/drawing/2014/main" id="{D93B40DF-6689-21B5-AF02-00BA226B3064}"/>
              </a:ext>
            </a:extLst>
          </p:cNvPr>
          <p:cNvSpPr txBox="1"/>
          <p:nvPr/>
        </p:nvSpPr>
        <p:spPr>
          <a:xfrm rot="248116">
            <a:off x="10571995" y="2250189"/>
            <a:ext cx="6973539" cy="2554545"/>
          </a:xfrm>
          <a:prstGeom prst="rect">
            <a:avLst/>
          </a:prstGeom>
          <a:noFill/>
        </p:spPr>
        <p:txBody>
          <a:bodyPr wrap="square">
            <a:spAutoFit/>
          </a:bodyPr>
          <a:lstStyle/>
          <a:p>
            <a:pPr algn="ctr"/>
            <a:r>
              <a:rPr lang="ru-RU" sz="3200" dirty="0"/>
              <a:t>Разработка методов, инструментов и процедур документирования и визуализации эпиграфических памятников Древней Руси</a:t>
            </a:r>
          </a:p>
        </p:txBody>
      </p:sp>
      <p:sp>
        <p:nvSpPr>
          <p:cNvPr id="42" name="TextBox 41">
            <a:extLst>
              <a:ext uri="{FF2B5EF4-FFF2-40B4-BE49-F238E27FC236}">
                <a16:creationId xmlns:a16="http://schemas.microsoft.com/office/drawing/2014/main" id="{F9F0B1D9-FA7C-814F-6BEC-65BBD05DCF9F}"/>
              </a:ext>
            </a:extLst>
          </p:cNvPr>
          <p:cNvSpPr txBox="1"/>
          <p:nvPr/>
        </p:nvSpPr>
        <p:spPr>
          <a:xfrm rot="264087">
            <a:off x="10146516" y="5374799"/>
            <a:ext cx="4037617" cy="707886"/>
          </a:xfrm>
          <a:prstGeom prst="rect">
            <a:avLst/>
          </a:prstGeom>
          <a:noFill/>
        </p:spPr>
        <p:txBody>
          <a:bodyPr wrap="square">
            <a:spAutoFit/>
          </a:bodyPr>
          <a:lstStyle/>
          <a:p>
            <a:pPr algn="ctr"/>
            <a:r>
              <a:rPr lang="ru-RU" sz="4000" b="0" i="0" dirty="0">
                <a:solidFill>
                  <a:srgbClr val="4F4F51"/>
                </a:solidFill>
                <a:effectLst/>
                <a:latin typeface="Carelia" panose="020B0604020202020204" charset="-52"/>
              </a:rPr>
              <a:t>С 2017 года</a:t>
            </a:r>
            <a:endParaRPr lang="ru-RU" sz="4000" dirty="0">
              <a:latin typeface="Carelia" panose="020B0604020202020204" charset="-52"/>
            </a:endParaRPr>
          </a:p>
        </p:txBody>
      </p:sp>
      <p:pic>
        <p:nvPicPr>
          <p:cNvPr id="53" name="Рисунок 52">
            <a:extLst>
              <a:ext uri="{FF2B5EF4-FFF2-40B4-BE49-F238E27FC236}">
                <a16:creationId xmlns:a16="http://schemas.microsoft.com/office/drawing/2014/main" id="{BCE7C0A8-8B4B-8E1A-CE8C-3D25AE8275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19226" y="6477520"/>
            <a:ext cx="3513208" cy="3513208"/>
          </a:xfrm>
          <a:prstGeom prst="rect">
            <a:avLst/>
          </a:prstGeom>
        </p:spPr>
      </p:pic>
      <p:pic>
        <p:nvPicPr>
          <p:cNvPr id="16" name="Рисунок 15">
            <a:extLst>
              <a:ext uri="{FF2B5EF4-FFF2-40B4-BE49-F238E27FC236}">
                <a16:creationId xmlns:a16="http://schemas.microsoft.com/office/drawing/2014/main" id="{6BAB6C1E-70A4-5922-D17B-214B72A2F111}"/>
              </a:ext>
            </a:extLst>
          </p:cNvPr>
          <p:cNvPicPr>
            <a:picLocks noChangeAspect="1"/>
          </p:cNvPicPr>
          <p:nvPr/>
        </p:nvPicPr>
        <p:blipFill>
          <a:blip r:embed="rId9"/>
          <a:srcRect b="41630"/>
          <a:stretch/>
        </p:blipFill>
        <p:spPr>
          <a:xfrm>
            <a:off x="244588" y="1975957"/>
            <a:ext cx="5883495" cy="3709936"/>
          </a:xfrm>
          <a:prstGeom prst="rect">
            <a:avLst/>
          </a:prstGeom>
        </p:spPr>
      </p:pic>
      <p:pic>
        <p:nvPicPr>
          <p:cNvPr id="10242" name="Picture 2">
            <a:extLst>
              <a:ext uri="{FF2B5EF4-FFF2-40B4-BE49-F238E27FC236}">
                <a16:creationId xmlns:a16="http://schemas.microsoft.com/office/drawing/2014/main" id="{D6A99017-DE02-F13D-0899-113198C360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7603" y="6113900"/>
            <a:ext cx="6221766" cy="3779237"/>
          </a:xfrm>
          <a:prstGeom prst="rect">
            <a:avLst/>
          </a:prstGeom>
          <a:noFill/>
          <a:extLst>
            <a:ext uri="{909E8E84-426E-40DD-AFC4-6F175D3DCCD1}">
              <a14:hiddenFill xmlns:a14="http://schemas.microsoft.com/office/drawing/2010/main">
                <a:solidFill>
                  <a:srgbClr val="FFFFFF"/>
                </a:solidFill>
              </a14:hiddenFill>
            </a:ext>
          </a:extLst>
        </p:spPr>
      </p:pic>
      <p:sp>
        <p:nvSpPr>
          <p:cNvPr id="17" name="Стрелка: изогнутая вверх 16">
            <a:extLst>
              <a:ext uri="{FF2B5EF4-FFF2-40B4-BE49-F238E27FC236}">
                <a16:creationId xmlns:a16="http://schemas.microsoft.com/office/drawing/2014/main" id="{9A902CDD-98B6-12BF-7C16-7BF4201964A0}"/>
              </a:ext>
            </a:extLst>
          </p:cNvPr>
          <p:cNvSpPr/>
          <p:nvPr/>
        </p:nvSpPr>
        <p:spPr>
          <a:xfrm rot="5400000">
            <a:off x="1672376" y="6788735"/>
            <a:ext cx="2029992" cy="1746230"/>
          </a:xfrm>
          <a:prstGeom prst="bentUpArrow">
            <a:avLst/>
          </a:prstGeom>
          <a:solidFill>
            <a:srgbClr val="B3926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61289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8">
            <a:extLst>
              <a:ext uri="{FF2B5EF4-FFF2-40B4-BE49-F238E27FC236}">
                <a16:creationId xmlns:a16="http://schemas.microsoft.com/office/drawing/2014/main" id="{884AF9BA-A07D-4FE6-2838-A9E0E11BBD61}"/>
              </a:ext>
            </a:extLst>
          </p:cNvPr>
          <p:cNvSpPr txBox="1"/>
          <p:nvPr/>
        </p:nvSpPr>
        <p:spPr>
          <a:xfrm>
            <a:off x="440078" y="2024934"/>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grpSp>
        <p:nvGrpSpPr>
          <p:cNvPr id="6" name="Group 6"/>
          <p:cNvGrpSpPr>
            <a:grpSpLocks noChangeAspect="1"/>
          </p:cNvGrpSpPr>
          <p:nvPr/>
        </p:nvGrpSpPr>
        <p:grpSpPr>
          <a:xfrm rot="-2183834">
            <a:off x="-1024758" y="1224832"/>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2"/>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3"/>
              <a:stretch>
                <a:fillRect l="-2902" t="-10996" r="-2492" b="-11124"/>
              </a:stretch>
            </a:blipFill>
          </p:spPr>
        </p:sp>
      </p:grpSp>
      <p:grpSp>
        <p:nvGrpSpPr>
          <p:cNvPr id="9" name="Group 9"/>
          <p:cNvGrpSpPr>
            <a:grpSpLocks noChangeAspect="1"/>
          </p:cNvGrpSpPr>
          <p:nvPr/>
        </p:nvGrpSpPr>
        <p:grpSpPr>
          <a:xfrm rot="-10101156">
            <a:off x="14514314" y="3510970"/>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4"/>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5"/>
              <a:stretch>
                <a:fillRect l="-4322" t="-3535" r="-518"/>
              </a:stretch>
            </a:blipFill>
          </p:spPr>
        </p:sp>
      </p:gr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6"/>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7"/>
            <a:stretch>
              <a:fillRect/>
            </a:stretch>
          </a:blipFill>
        </p:spPr>
      </p:sp>
      <p:sp>
        <p:nvSpPr>
          <p:cNvPr id="15" name="Freeform 15"/>
          <p:cNvSpPr/>
          <p:nvPr/>
        </p:nvSpPr>
        <p:spPr>
          <a:xfrm rot="1025603">
            <a:off x="-1458512" y="7218919"/>
            <a:ext cx="4019186" cy="6136162"/>
          </a:xfrm>
          <a:custGeom>
            <a:avLst/>
            <a:gdLst/>
            <a:ahLst/>
            <a:cxnLst/>
            <a:rect l="l" t="t" r="r" b="b"/>
            <a:pathLst>
              <a:path w="4019186" h="6136162">
                <a:moveTo>
                  <a:pt x="0" y="0"/>
                </a:moveTo>
                <a:lnTo>
                  <a:pt x="4019186" y="0"/>
                </a:lnTo>
                <a:lnTo>
                  <a:pt x="4019186" y="6136162"/>
                </a:lnTo>
                <a:lnTo>
                  <a:pt x="0" y="6136162"/>
                </a:lnTo>
                <a:lnTo>
                  <a:pt x="0" y="0"/>
                </a:lnTo>
                <a:close/>
              </a:path>
            </a:pathLst>
          </a:custGeom>
          <a:blipFill>
            <a:blip r:embed="rId8"/>
            <a:stretch>
              <a:fillRect/>
            </a:stretch>
          </a:blipFill>
        </p:spPr>
      </p:sp>
      <p:sp>
        <p:nvSpPr>
          <p:cNvPr id="16" name="Freeform 16"/>
          <p:cNvSpPr/>
          <p:nvPr/>
        </p:nvSpPr>
        <p:spPr>
          <a:xfrm rot="-160405">
            <a:off x="15845490" y="7257103"/>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9"/>
            <a:stretch>
              <a:fillRect/>
            </a:stretch>
          </a:blipFill>
        </p:spPr>
      </p:sp>
      <p:sp>
        <p:nvSpPr>
          <p:cNvPr id="19" name="Freeform 19"/>
          <p:cNvSpPr/>
          <p:nvPr/>
        </p:nvSpPr>
        <p:spPr>
          <a:xfrm rot="-6273966">
            <a:off x="15633257" y="879567"/>
            <a:ext cx="5117166" cy="1272895"/>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6"/>
            <a:stretch>
              <a:fillRect/>
            </a:stretch>
          </a:blipFill>
        </p:spPr>
      </p:sp>
      <p:grpSp>
        <p:nvGrpSpPr>
          <p:cNvPr id="22" name="Group 3">
            <a:extLst>
              <a:ext uri="{FF2B5EF4-FFF2-40B4-BE49-F238E27FC236}">
                <a16:creationId xmlns:a16="http://schemas.microsoft.com/office/drawing/2014/main" id="{7DCEC7BD-A879-EB3B-439B-D492893DC319}"/>
              </a:ext>
            </a:extLst>
          </p:cNvPr>
          <p:cNvGrpSpPr>
            <a:grpSpLocks noChangeAspect="1"/>
          </p:cNvGrpSpPr>
          <p:nvPr/>
        </p:nvGrpSpPr>
        <p:grpSpPr>
          <a:xfrm rot="275401">
            <a:off x="6887513" y="-149171"/>
            <a:ext cx="11262749" cy="3726979"/>
            <a:chOff x="0" y="0"/>
            <a:chExt cx="3429000" cy="2374900"/>
          </a:xfrm>
        </p:grpSpPr>
        <p:sp>
          <p:nvSpPr>
            <p:cNvPr id="23" name="Freeform 4">
              <a:extLst>
                <a:ext uri="{FF2B5EF4-FFF2-40B4-BE49-F238E27FC236}">
                  <a16:creationId xmlns:a16="http://schemas.microsoft.com/office/drawing/2014/main" id="{DF20D541-4597-F61A-E6E0-285BC671FA17}"/>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0"/>
              <a:stretch>
                <a:fillRect/>
              </a:stretch>
            </a:blipFill>
          </p:spPr>
        </p:sp>
        <p:sp>
          <p:nvSpPr>
            <p:cNvPr id="24" name="Freeform 5">
              <a:extLst>
                <a:ext uri="{FF2B5EF4-FFF2-40B4-BE49-F238E27FC236}">
                  <a16:creationId xmlns:a16="http://schemas.microsoft.com/office/drawing/2014/main" id="{18B18189-B82F-7986-083B-431B139A3A5C}"/>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3"/>
              <a:stretch>
                <a:fillRect l="-2902" t="-10996" r="-2492" b="-11124"/>
              </a:stretch>
            </a:blipFill>
          </p:spPr>
        </p:sp>
      </p:grpSp>
      <p:sp>
        <p:nvSpPr>
          <p:cNvPr id="26" name="Freeform 20">
            <a:extLst>
              <a:ext uri="{FF2B5EF4-FFF2-40B4-BE49-F238E27FC236}">
                <a16:creationId xmlns:a16="http://schemas.microsoft.com/office/drawing/2014/main" id="{7A038C90-D7BF-CF81-7FB5-C1821CE7B2CB}"/>
              </a:ext>
            </a:extLst>
          </p:cNvPr>
          <p:cNvSpPr/>
          <p:nvPr/>
        </p:nvSpPr>
        <p:spPr>
          <a:xfrm rot="27259">
            <a:off x="12092915" y="213107"/>
            <a:ext cx="891928" cy="908972"/>
          </a:xfrm>
          <a:custGeom>
            <a:avLst/>
            <a:gdLst/>
            <a:ahLst/>
            <a:cxnLst/>
            <a:rect l="l" t="t" r="r" b="b"/>
            <a:pathLst>
              <a:path w="891928" h="908972">
                <a:moveTo>
                  <a:pt x="0" y="0"/>
                </a:moveTo>
                <a:lnTo>
                  <a:pt x="891929" y="0"/>
                </a:lnTo>
                <a:lnTo>
                  <a:pt x="891929" y="908971"/>
                </a:lnTo>
                <a:lnTo>
                  <a:pt x="0" y="908971"/>
                </a:lnTo>
                <a:lnTo>
                  <a:pt x="0" y="0"/>
                </a:lnTo>
                <a:close/>
              </a:path>
            </a:pathLst>
          </a:custGeom>
          <a:blipFill>
            <a:blip r:embed="rId11"/>
            <a:stretch>
              <a:fillRect/>
            </a:stretch>
          </a:blipFill>
        </p:spPr>
      </p:sp>
      <p:sp>
        <p:nvSpPr>
          <p:cNvPr id="27" name="TextBox 15">
            <a:extLst>
              <a:ext uri="{FF2B5EF4-FFF2-40B4-BE49-F238E27FC236}">
                <a16:creationId xmlns:a16="http://schemas.microsoft.com/office/drawing/2014/main" id="{42780E5B-7F05-C8DA-083F-27847C35322B}"/>
              </a:ext>
            </a:extLst>
          </p:cNvPr>
          <p:cNvSpPr txBox="1"/>
          <p:nvPr/>
        </p:nvSpPr>
        <p:spPr>
          <a:xfrm>
            <a:off x="5864718" y="960500"/>
            <a:ext cx="13213580" cy="1987724"/>
          </a:xfrm>
          <a:prstGeom prst="rect">
            <a:avLst/>
          </a:prstGeom>
        </p:spPr>
        <p:txBody>
          <a:bodyPr lIns="0" tIns="0" rIns="0" bIns="0" rtlCol="0" anchor="t">
            <a:spAutoFit/>
          </a:bodyPr>
          <a:lstStyle/>
          <a:p>
            <a:pPr marL="0" lvl="0" indent="0" algn="ctr">
              <a:lnSpc>
                <a:spcPts val="15539"/>
              </a:lnSpc>
              <a:spcBef>
                <a:spcPct val="0"/>
              </a:spcBef>
            </a:pPr>
            <a:r>
              <a:rPr lang="ru-RU" sz="11100" dirty="0">
                <a:solidFill>
                  <a:srgbClr val="605048"/>
                </a:solidFill>
                <a:latin typeface="Carelia"/>
                <a:ea typeface="Carelia"/>
                <a:cs typeface="Carelia"/>
                <a:sym typeface="Carelia"/>
              </a:rPr>
              <a:t>Участники</a:t>
            </a:r>
            <a:endParaRPr lang="en-US" sz="11100" dirty="0">
              <a:solidFill>
                <a:srgbClr val="605048"/>
              </a:solidFill>
              <a:latin typeface="Carelia"/>
              <a:ea typeface="Carelia"/>
              <a:cs typeface="Carelia"/>
              <a:sym typeface="Carelia"/>
            </a:endParaRPr>
          </a:p>
        </p:txBody>
      </p:sp>
      <p:sp>
        <p:nvSpPr>
          <p:cNvPr id="40" name="TextBox 16">
            <a:extLst>
              <a:ext uri="{FF2B5EF4-FFF2-40B4-BE49-F238E27FC236}">
                <a16:creationId xmlns:a16="http://schemas.microsoft.com/office/drawing/2014/main" id="{108B0E8D-3A49-C104-5876-737074098D52}"/>
              </a:ext>
            </a:extLst>
          </p:cNvPr>
          <p:cNvSpPr txBox="1"/>
          <p:nvPr/>
        </p:nvSpPr>
        <p:spPr>
          <a:xfrm>
            <a:off x="4267200" y="7777950"/>
            <a:ext cx="4987898" cy="628377"/>
          </a:xfrm>
          <a:prstGeom prst="rect">
            <a:avLst/>
          </a:prstGeom>
        </p:spPr>
        <p:txBody>
          <a:bodyPr lIns="0" tIns="0" rIns="0" bIns="0" rtlCol="0" anchor="t">
            <a:spAutoFit/>
          </a:bodyPr>
          <a:lstStyle/>
          <a:p>
            <a:pPr algn="ctr">
              <a:lnSpc>
                <a:spcPts val="4872"/>
              </a:lnSpc>
              <a:spcBef>
                <a:spcPct val="0"/>
              </a:spcBef>
            </a:pPr>
            <a:r>
              <a:rPr lang="ru-RU" sz="3480" dirty="0">
                <a:solidFill>
                  <a:srgbClr val="605048"/>
                </a:solidFill>
                <a:latin typeface="Carelia"/>
                <a:ea typeface="Carelia"/>
                <a:cs typeface="Carelia"/>
                <a:sym typeface="Carelia"/>
              </a:rPr>
              <a:t>Альварес Кенни</a:t>
            </a:r>
            <a:endParaRPr lang="en-US" sz="3480" dirty="0">
              <a:solidFill>
                <a:srgbClr val="605048"/>
              </a:solidFill>
              <a:latin typeface="Carelia"/>
              <a:ea typeface="Carelia"/>
              <a:cs typeface="Carelia"/>
              <a:sym typeface="Carelia"/>
            </a:endParaRPr>
          </a:p>
        </p:txBody>
      </p:sp>
      <p:sp>
        <p:nvSpPr>
          <p:cNvPr id="41" name="TextBox 17">
            <a:extLst>
              <a:ext uri="{FF2B5EF4-FFF2-40B4-BE49-F238E27FC236}">
                <a16:creationId xmlns:a16="http://schemas.microsoft.com/office/drawing/2014/main" id="{F8E15E2A-80E2-5267-DADD-1303A39E36A8}"/>
              </a:ext>
            </a:extLst>
          </p:cNvPr>
          <p:cNvSpPr txBox="1"/>
          <p:nvPr/>
        </p:nvSpPr>
        <p:spPr>
          <a:xfrm>
            <a:off x="8887993" y="7778847"/>
            <a:ext cx="4987898" cy="628377"/>
          </a:xfrm>
          <a:prstGeom prst="rect">
            <a:avLst/>
          </a:prstGeom>
        </p:spPr>
        <p:txBody>
          <a:bodyPr lIns="0" tIns="0" rIns="0" bIns="0" rtlCol="0" anchor="t">
            <a:spAutoFit/>
          </a:bodyPr>
          <a:lstStyle/>
          <a:p>
            <a:pPr algn="ctr">
              <a:lnSpc>
                <a:spcPts val="4872"/>
              </a:lnSpc>
              <a:spcBef>
                <a:spcPct val="0"/>
              </a:spcBef>
            </a:pPr>
            <a:r>
              <a:rPr lang="ru-RU" sz="3480" dirty="0">
                <a:solidFill>
                  <a:srgbClr val="605048"/>
                </a:solidFill>
                <a:latin typeface="Carelia"/>
                <a:ea typeface="Carelia"/>
                <a:cs typeface="Carelia"/>
                <a:sym typeface="Carelia"/>
              </a:rPr>
              <a:t>Сакулин Иван</a:t>
            </a:r>
            <a:endParaRPr lang="en-US" sz="3480" dirty="0">
              <a:solidFill>
                <a:srgbClr val="605048"/>
              </a:solidFill>
              <a:latin typeface="Carelia"/>
              <a:ea typeface="Carelia"/>
              <a:cs typeface="Carelia"/>
              <a:sym typeface="Carelia"/>
            </a:endParaRPr>
          </a:p>
        </p:txBody>
      </p:sp>
      <p:pic>
        <p:nvPicPr>
          <p:cNvPr id="70" name="Picture 69">
            <a:extLst>
              <a:ext uri="{FF2B5EF4-FFF2-40B4-BE49-F238E27FC236}">
                <a16:creationId xmlns:a16="http://schemas.microsoft.com/office/drawing/2014/main" id="{A23542EF-DE8B-D360-2FF0-0F442DEE4834}"/>
              </a:ext>
            </a:extLst>
          </p:cNvPr>
          <p:cNvPicPr>
            <a:picLocks noChangeAspect="1"/>
          </p:cNvPicPr>
          <p:nvPr/>
        </p:nvPicPr>
        <p:blipFill>
          <a:blip r:embed="rId12"/>
          <a:stretch>
            <a:fillRect/>
          </a:stretch>
        </p:blipFill>
        <p:spPr>
          <a:xfrm>
            <a:off x="5181447" y="3848100"/>
            <a:ext cx="3183467" cy="3333511"/>
          </a:xfrm>
          <a:prstGeom prst="ellipse">
            <a:avLst/>
          </a:prstGeom>
          <a:ln>
            <a:noFill/>
          </a:ln>
          <a:effectLst>
            <a:softEdge rad="112500"/>
          </a:effectLst>
        </p:spPr>
      </p:pic>
      <p:sp>
        <p:nvSpPr>
          <p:cNvPr id="29" name="Freeform 4">
            <a:extLst>
              <a:ext uri="{FF2B5EF4-FFF2-40B4-BE49-F238E27FC236}">
                <a16:creationId xmlns:a16="http://schemas.microsoft.com/office/drawing/2014/main" id="{09E24889-BA00-C5B5-D732-B00E1ED04EE8}"/>
              </a:ext>
            </a:extLst>
          </p:cNvPr>
          <p:cNvSpPr/>
          <p:nvPr/>
        </p:nvSpPr>
        <p:spPr>
          <a:xfrm>
            <a:off x="4568687" y="3395087"/>
            <a:ext cx="4182727" cy="4518457"/>
          </a:xfrm>
          <a:custGeom>
            <a:avLst/>
            <a:gdLst/>
            <a:ahLst/>
            <a:cxnLst/>
            <a:rect l="l" t="t" r="r" b="b"/>
            <a:pathLst>
              <a:path w="5576969" h="5970832">
                <a:moveTo>
                  <a:pt x="0" y="0"/>
                </a:moveTo>
                <a:lnTo>
                  <a:pt x="5576969" y="0"/>
                </a:lnTo>
                <a:lnTo>
                  <a:pt x="5576969" y="5970832"/>
                </a:lnTo>
                <a:lnTo>
                  <a:pt x="0" y="5970832"/>
                </a:lnTo>
                <a:lnTo>
                  <a:pt x="0" y="0"/>
                </a:lnTo>
                <a:close/>
              </a:path>
            </a:pathLst>
          </a:custGeom>
          <a:blipFill>
            <a:blip r:embed="rId13"/>
            <a:stretch>
              <a:fillRect l="-209205"/>
            </a:stretch>
          </a:blipFill>
        </p:spPr>
        <p:txBody>
          <a:bodyPr/>
          <a:lstStyle/>
          <a:p>
            <a:endParaRPr lang="ru-RU" dirty="0"/>
          </a:p>
        </p:txBody>
      </p:sp>
      <p:sp>
        <p:nvSpPr>
          <p:cNvPr id="64" name="Freeform 29">
            <a:extLst>
              <a:ext uri="{FF2B5EF4-FFF2-40B4-BE49-F238E27FC236}">
                <a16:creationId xmlns:a16="http://schemas.microsoft.com/office/drawing/2014/main" id="{6BCE6819-14FB-994B-AE5A-739B53009C55}"/>
              </a:ext>
            </a:extLst>
          </p:cNvPr>
          <p:cNvSpPr/>
          <p:nvPr/>
        </p:nvSpPr>
        <p:spPr>
          <a:xfrm rot="18950148">
            <a:off x="-5924546" y="-6411858"/>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14"/>
            <a:stretch>
              <a:fillRect/>
            </a:stretch>
          </a:blipFill>
        </p:spPr>
      </p:sp>
      <p:pic>
        <p:nvPicPr>
          <p:cNvPr id="4" name="Рисунок 3">
            <a:extLst>
              <a:ext uri="{FF2B5EF4-FFF2-40B4-BE49-F238E27FC236}">
                <a16:creationId xmlns:a16="http://schemas.microsoft.com/office/drawing/2014/main" id="{707FB3E4-729B-BD18-2A7E-F237518A545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38663" y="3848100"/>
            <a:ext cx="2410537" cy="3212917"/>
          </a:xfrm>
          <a:prstGeom prst="rect">
            <a:avLst/>
          </a:prstGeom>
        </p:spPr>
      </p:pic>
      <p:sp>
        <p:nvSpPr>
          <p:cNvPr id="37" name="Freeform 12">
            <a:extLst>
              <a:ext uri="{FF2B5EF4-FFF2-40B4-BE49-F238E27FC236}">
                <a16:creationId xmlns:a16="http://schemas.microsoft.com/office/drawing/2014/main" id="{8458FD23-FC69-92D2-E70B-2F7C592EE38C}"/>
              </a:ext>
            </a:extLst>
          </p:cNvPr>
          <p:cNvSpPr/>
          <p:nvPr/>
        </p:nvSpPr>
        <p:spPr>
          <a:xfrm>
            <a:off x="9290579" y="3275475"/>
            <a:ext cx="4182727" cy="4478124"/>
          </a:xfrm>
          <a:custGeom>
            <a:avLst/>
            <a:gdLst/>
            <a:ahLst/>
            <a:cxnLst/>
            <a:rect l="l" t="t" r="r" b="b"/>
            <a:pathLst>
              <a:path w="5576969" h="5970832">
                <a:moveTo>
                  <a:pt x="0" y="0"/>
                </a:moveTo>
                <a:lnTo>
                  <a:pt x="5576969" y="0"/>
                </a:lnTo>
                <a:lnTo>
                  <a:pt x="5576969" y="5970832"/>
                </a:lnTo>
                <a:lnTo>
                  <a:pt x="0" y="5970832"/>
                </a:lnTo>
                <a:lnTo>
                  <a:pt x="0" y="0"/>
                </a:lnTo>
                <a:close/>
              </a:path>
            </a:pathLst>
          </a:custGeom>
          <a:blipFill>
            <a:blip r:embed="rId13"/>
            <a:stretch>
              <a:fillRect l="-209205"/>
            </a:stretch>
          </a:blipFill>
        </p:spPr>
        <p:txBody>
          <a:bodyPr/>
          <a:lstStyle/>
          <a:p>
            <a:endParaRPr lang="ru-RU" dirty="0"/>
          </a:p>
        </p:txBody>
      </p:sp>
      <p:sp>
        <p:nvSpPr>
          <p:cNvPr id="65" name="Freeform 31">
            <a:extLst>
              <a:ext uri="{FF2B5EF4-FFF2-40B4-BE49-F238E27FC236}">
                <a16:creationId xmlns:a16="http://schemas.microsoft.com/office/drawing/2014/main" id="{09825943-231F-21C1-8C6C-63E450615022}"/>
              </a:ext>
            </a:extLst>
          </p:cNvPr>
          <p:cNvSpPr/>
          <p:nvPr/>
        </p:nvSpPr>
        <p:spPr>
          <a:xfrm rot="6794809">
            <a:off x="-226244" y="-1827160"/>
            <a:ext cx="3183184" cy="4859822"/>
          </a:xfrm>
          <a:custGeom>
            <a:avLst/>
            <a:gdLst/>
            <a:ahLst/>
            <a:cxnLst/>
            <a:rect l="l" t="t" r="r" b="b"/>
            <a:pathLst>
              <a:path w="3183184" h="4859822">
                <a:moveTo>
                  <a:pt x="0" y="0"/>
                </a:moveTo>
                <a:lnTo>
                  <a:pt x="3183184" y="0"/>
                </a:lnTo>
                <a:lnTo>
                  <a:pt x="3183184" y="4859822"/>
                </a:lnTo>
                <a:lnTo>
                  <a:pt x="0" y="4859822"/>
                </a:lnTo>
                <a:lnTo>
                  <a:pt x="0" y="0"/>
                </a:lnTo>
                <a:close/>
              </a:path>
            </a:pathLst>
          </a:custGeom>
          <a:blipFill>
            <a:blip r:embed="rId8"/>
            <a:stretch>
              <a:fillRect/>
            </a:stretch>
          </a:blipFill>
        </p:spPr>
      </p:sp>
    </p:spTree>
    <p:extLst>
      <p:ext uri="{BB962C8B-B14F-4D97-AF65-F5344CB8AC3E}">
        <p14:creationId xmlns:p14="http://schemas.microsoft.com/office/powerpoint/2010/main" val="2171230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6" name="Group 6"/>
          <p:cNvGrpSpPr>
            <a:grpSpLocks noChangeAspect="1"/>
          </p:cNvGrpSpPr>
          <p:nvPr/>
        </p:nvGrpSpPr>
        <p:grpSpPr>
          <a:xfrm rot="-4946767">
            <a:off x="-2553911" y="546196"/>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id="9" name="Group 9"/>
          <p:cNvGrpSpPr>
            <a:grpSpLocks noChangeAspect="1"/>
          </p:cNvGrpSpPr>
          <p:nvPr/>
        </p:nvGrpSpPr>
        <p:grpSpPr>
          <a:xfrm rot="12497771">
            <a:off x="-1671273" y="-2723523"/>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9375400" y="-555346"/>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5" name="Freeform 15"/>
          <p:cNvSpPr/>
          <p:nvPr/>
        </p:nvSpPr>
        <p:spPr>
          <a:xfrm>
            <a:off x="7678540" y="3459925"/>
            <a:ext cx="9255763" cy="7961133"/>
          </a:xfrm>
          <a:custGeom>
            <a:avLst/>
            <a:gdLst/>
            <a:ahLst/>
            <a:cxnLst/>
            <a:rect l="l" t="t" r="r" b="b"/>
            <a:pathLst>
              <a:path w="9255763" h="7961133">
                <a:moveTo>
                  <a:pt x="0" y="0"/>
                </a:moveTo>
                <a:lnTo>
                  <a:pt x="9255762" y="0"/>
                </a:lnTo>
                <a:lnTo>
                  <a:pt x="9255762" y="7961132"/>
                </a:lnTo>
                <a:lnTo>
                  <a:pt x="0" y="7961132"/>
                </a:lnTo>
                <a:lnTo>
                  <a:pt x="0" y="0"/>
                </a:lnTo>
                <a:close/>
              </a:path>
            </a:pathLst>
          </a:custGeom>
          <a:blipFill>
            <a:blip r:embed="rId8"/>
            <a:stretch>
              <a:fillRect/>
            </a:stretch>
          </a:blipFill>
        </p:spPr>
      </p:sp>
      <p:sp>
        <p:nvSpPr>
          <p:cNvPr id="16" name="TextBox 16"/>
          <p:cNvSpPr txBox="1"/>
          <p:nvPr/>
        </p:nvSpPr>
        <p:spPr>
          <a:xfrm>
            <a:off x="3922284" y="968344"/>
            <a:ext cx="5294310" cy="677108"/>
          </a:xfrm>
          <a:prstGeom prst="rect">
            <a:avLst/>
          </a:prstGeom>
        </p:spPr>
        <p:txBody>
          <a:bodyPr wrap="square" lIns="0" tIns="0" rIns="0" bIns="0" rtlCol="0" anchor="t">
            <a:spAutoFit/>
          </a:bodyPr>
          <a:lstStyle/>
          <a:p>
            <a:pPr algn="l">
              <a:lnSpc>
                <a:spcPts val="4407"/>
              </a:lnSpc>
            </a:pPr>
            <a:r>
              <a:rPr lang="en-US" sz="6600" dirty="0">
                <a:solidFill>
                  <a:srgbClr val="605048"/>
                </a:solidFill>
                <a:latin typeface="Carelia"/>
                <a:ea typeface="Carelia"/>
                <a:cs typeface="Carelia"/>
                <a:sym typeface="Carelia"/>
              </a:rPr>
              <a:t>Digital </a:t>
            </a:r>
            <a:r>
              <a:rPr lang="ru-RU" sz="6600" dirty="0">
                <a:solidFill>
                  <a:srgbClr val="605048"/>
                </a:solidFill>
                <a:latin typeface="Carelia"/>
                <a:ea typeface="Carelia"/>
                <a:cs typeface="Carelia"/>
                <a:sym typeface="Carelia"/>
              </a:rPr>
              <a:t>Пётр</a:t>
            </a:r>
            <a:endParaRPr lang="en-US" sz="6600" dirty="0">
              <a:solidFill>
                <a:srgbClr val="605048"/>
              </a:solidFill>
              <a:latin typeface="Carelia"/>
              <a:ea typeface="Carelia"/>
              <a:cs typeface="Carelia"/>
              <a:sym typeface="Carelia"/>
            </a:endParaRPr>
          </a:p>
        </p:txBody>
      </p:sp>
      <p:pic>
        <p:nvPicPr>
          <p:cNvPr id="3074" name="Picture 2" descr="Picture background">
            <a:extLst>
              <a:ext uri="{FF2B5EF4-FFF2-40B4-BE49-F238E27FC236}">
                <a16:creationId xmlns:a16="http://schemas.microsoft.com/office/drawing/2014/main" id="{B65E295A-6130-2CC4-361C-D829CABCE6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5669" y="2098594"/>
            <a:ext cx="6371759" cy="3586329"/>
          </a:xfrm>
          <a:prstGeom prst="roundRect">
            <a:avLst>
              <a:gd name="adj" fmla="val 11111"/>
            </a:avLst>
          </a:prstGeom>
          <a:ln w="190500" cap="rnd">
            <a:solidFill>
              <a:schemeClr val="accent6">
                <a:lumMod val="50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3076" name="Picture 4" descr="Picture background">
            <a:extLst>
              <a:ext uri="{FF2B5EF4-FFF2-40B4-BE49-F238E27FC236}">
                <a16:creationId xmlns:a16="http://schemas.microsoft.com/office/drawing/2014/main" id="{62F578BE-A20E-0C18-A789-4C49B107FB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1228" y="5943962"/>
            <a:ext cx="76200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cture background">
            <a:extLst>
              <a:ext uri="{FF2B5EF4-FFF2-40B4-BE49-F238E27FC236}">
                <a16:creationId xmlns:a16="http://schemas.microsoft.com/office/drawing/2014/main" id="{B7C0A211-0E9D-58C4-397D-8AC288117C7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111153" y="848971"/>
            <a:ext cx="3841025" cy="288076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icture background">
            <a:extLst>
              <a:ext uri="{FF2B5EF4-FFF2-40B4-BE49-F238E27FC236}">
                <a16:creationId xmlns:a16="http://schemas.microsoft.com/office/drawing/2014/main" id="{1376490C-9FDF-926A-7E47-86F4D3D756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7099" y="5625287"/>
            <a:ext cx="5530230" cy="371908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6">
            <a:extLst>
              <a:ext uri="{FF2B5EF4-FFF2-40B4-BE49-F238E27FC236}">
                <a16:creationId xmlns:a16="http://schemas.microsoft.com/office/drawing/2014/main" id="{C9F80264-C5A9-98AD-1A78-B89E42E9C7BC}"/>
              </a:ext>
            </a:extLst>
          </p:cNvPr>
          <p:cNvSpPr txBox="1"/>
          <p:nvPr/>
        </p:nvSpPr>
        <p:spPr>
          <a:xfrm>
            <a:off x="12394841" y="5509958"/>
            <a:ext cx="5513187" cy="730969"/>
          </a:xfrm>
          <a:prstGeom prst="rect">
            <a:avLst/>
          </a:prstGeom>
        </p:spPr>
        <p:txBody>
          <a:bodyPr lIns="0" tIns="0" rIns="0" bIns="0" rtlCol="0" anchor="t">
            <a:spAutoFit/>
          </a:bodyPr>
          <a:lstStyle/>
          <a:p>
            <a:pPr algn="l">
              <a:lnSpc>
                <a:spcPts val="4407"/>
              </a:lnSpc>
            </a:pPr>
            <a:r>
              <a:rPr lang="ru-RU" sz="8000" dirty="0">
                <a:solidFill>
                  <a:srgbClr val="605048"/>
                </a:solidFill>
                <a:latin typeface="Carelia"/>
                <a:ea typeface="Carelia"/>
                <a:cs typeface="Carelia"/>
                <a:sym typeface="Carelia"/>
              </a:rPr>
              <a:t>2020</a:t>
            </a:r>
            <a:endParaRPr lang="en-US" sz="8000" dirty="0">
              <a:solidFill>
                <a:srgbClr val="605048"/>
              </a:solidFill>
              <a:latin typeface="Carelia"/>
              <a:ea typeface="Carelia"/>
              <a:cs typeface="Carelia"/>
              <a:sym typeface="Carelia"/>
            </a:endParaRPr>
          </a:p>
        </p:txBody>
      </p:sp>
    </p:spTree>
    <p:extLst>
      <p:ext uri="{BB962C8B-B14F-4D97-AF65-F5344CB8AC3E}">
        <p14:creationId xmlns:p14="http://schemas.microsoft.com/office/powerpoint/2010/main" val="2672908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pic>
        <p:nvPicPr>
          <p:cNvPr id="16" name="Рисунок 15">
            <a:extLst>
              <a:ext uri="{FF2B5EF4-FFF2-40B4-BE49-F238E27FC236}">
                <a16:creationId xmlns:a16="http://schemas.microsoft.com/office/drawing/2014/main" id="{1B9F3CCB-1026-645C-1670-0D7DD3A3BD20}"/>
              </a:ext>
            </a:extLst>
          </p:cNvPr>
          <p:cNvPicPr>
            <a:picLocks noChangeAspect="1"/>
          </p:cNvPicPr>
          <p:nvPr/>
        </p:nvPicPr>
        <p:blipFill>
          <a:blip r:embed="rId3"/>
          <a:stretch>
            <a:fillRect/>
          </a:stretch>
        </p:blipFill>
        <p:spPr>
          <a:xfrm>
            <a:off x="1147843" y="2212687"/>
            <a:ext cx="8444829" cy="6642345"/>
          </a:xfrm>
          <a:prstGeom prst="rect">
            <a:avLst/>
          </a:prstGeom>
          <a:ln>
            <a:noFill/>
          </a:ln>
          <a:effectLst>
            <a:softEdge rad="112500"/>
          </a:effectLst>
        </p:spPr>
      </p:pic>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4"/>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5"/>
              <a:stretch>
                <a:fillRect l="-4322" t="-3535" r="-518"/>
              </a:stretch>
            </a:blipFill>
          </p:spPr>
        </p:sp>
      </p:grpSp>
      <p:grpSp>
        <p:nvGrpSpPr>
          <p:cNvPr id="9" name="Group 9"/>
          <p:cNvGrpSpPr>
            <a:grpSpLocks noChangeAspect="1"/>
          </p:cNvGrpSpPr>
          <p:nvPr/>
        </p:nvGrpSpPr>
        <p:grpSpPr>
          <a:xfrm rot="13860084">
            <a:off x="-2965235" y="-3909653"/>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4"/>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5"/>
              <a:stretch>
                <a:fillRect l="-4322" t="-3535" r="-518"/>
              </a:stretch>
            </a:blipFill>
          </p:spPr>
        </p:sp>
      </p:grpSp>
      <p:grpSp>
        <p:nvGrpSpPr>
          <p:cNvPr id="6" name="Group 6"/>
          <p:cNvGrpSpPr>
            <a:grpSpLocks noChangeAspect="1"/>
          </p:cNvGrpSpPr>
          <p:nvPr/>
        </p:nvGrpSpPr>
        <p:grpSpPr>
          <a:xfrm rot="-4946767">
            <a:off x="6802462" y="556385"/>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grpSp>
        <p:nvGrpSpPr>
          <p:cNvPr id="12" name="Group 12"/>
          <p:cNvGrpSpPr>
            <a:grpSpLocks noChangeAspect="1"/>
          </p:cNvGrpSpPr>
          <p:nvPr/>
        </p:nvGrpSpPr>
        <p:grpSpPr>
          <a:xfrm rot="-7307119">
            <a:off x="13323536" y="7083665"/>
            <a:ext cx="10902197" cy="7550781"/>
            <a:chOff x="-672863" y="-459472"/>
            <a:chExt cx="3429000" cy="2374900"/>
          </a:xfrm>
        </p:grpSpPr>
        <p:sp>
          <p:nvSpPr>
            <p:cNvPr id="13" name="Freeform 13"/>
            <p:cNvSpPr/>
            <p:nvPr/>
          </p:nvSpPr>
          <p:spPr>
            <a:xfrm>
              <a:off x="-611681" y="-396522"/>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8"/>
              <a:stretch>
                <a:fillRect t="-278" b="-278"/>
              </a:stretch>
            </a:blipFill>
          </p:spPr>
        </p:sp>
        <p:sp>
          <p:nvSpPr>
            <p:cNvPr id="14" name="Freeform 14"/>
            <p:cNvSpPr/>
            <p:nvPr/>
          </p:nvSpPr>
          <p:spPr>
            <a:xfrm>
              <a:off x="-672863" y="-459472"/>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sp>
        <p:nvSpPr>
          <p:cNvPr id="27" name="TextBox 26">
            <a:extLst>
              <a:ext uri="{FF2B5EF4-FFF2-40B4-BE49-F238E27FC236}">
                <a16:creationId xmlns:a16="http://schemas.microsoft.com/office/drawing/2014/main" id="{4CCA8B6D-8ED2-6384-6319-9AED6B5AB781}"/>
              </a:ext>
            </a:extLst>
          </p:cNvPr>
          <p:cNvSpPr txBox="1"/>
          <p:nvPr/>
        </p:nvSpPr>
        <p:spPr>
          <a:xfrm>
            <a:off x="3375111" y="307008"/>
            <a:ext cx="10830231" cy="923330"/>
          </a:xfrm>
          <a:prstGeom prst="rect">
            <a:avLst/>
          </a:prstGeom>
          <a:noFill/>
        </p:spPr>
        <p:txBody>
          <a:bodyPr wrap="square">
            <a:spAutoFit/>
          </a:bodyPr>
          <a:lstStyle/>
          <a:p>
            <a:pPr algn="ctr"/>
            <a:r>
              <a:rPr lang="ru-RU" sz="5400" b="1" dirty="0">
                <a:solidFill>
                  <a:srgbClr val="605048"/>
                </a:solidFill>
                <a:latin typeface="Carelia" panose="020B0604020202020204" charset="-52"/>
                <a:cs typeface="Times New Roman" panose="02020603050405020304" pitchFamily="18" charset="0"/>
              </a:rPr>
              <a:t>Цель проекта</a:t>
            </a:r>
            <a:endParaRPr lang="ru-RU" sz="5400" dirty="0">
              <a:solidFill>
                <a:srgbClr val="605048"/>
              </a:solidFill>
              <a:latin typeface="Carelia" panose="020B0604020202020204" charset="-52"/>
            </a:endParaRPr>
          </a:p>
        </p:txBody>
      </p:sp>
      <p:grpSp>
        <p:nvGrpSpPr>
          <p:cNvPr id="34" name="Group 9">
            <a:extLst>
              <a:ext uri="{FF2B5EF4-FFF2-40B4-BE49-F238E27FC236}">
                <a16:creationId xmlns:a16="http://schemas.microsoft.com/office/drawing/2014/main" id="{94884A8C-2298-0C0B-DBEB-3B51FA71D5D5}"/>
              </a:ext>
            </a:extLst>
          </p:cNvPr>
          <p:cNvGrpSpPr>
            <a:grpSpLocks noChangeAspect="1"/>
          </p:cNvGrpSpPr>
          <p:nvPr/>
        </p:nvGrpSpPr>
        <p:grpSpPr>
          <a:xfrm rot="6375558">
            <a:off x="-359927" y="7183043"/>
            <a:ext cx="5260564" cy="7819303"/>
            <a:chOff x="0" y="0"/>
            <a:chExt cx="3175000" cy="4719320"/>
          </a:xfrm>
        </p:grpSpPr>
        <p:sp>
          <p:nvSpPr>
            <p:cNvPr id="35" name="Freeform 10">
              <a:extLst>
                <a:ext uri="{FF2B5EF4-FFF2-40B4-BE49-F238E27FC236}">
                  <a16:creationId xmlns:a16="http://schemas.microsoft.com/office/drawing/2014/main" id="{BDA1E0C1-2E58-20F7-AEA6-F092F78A0266}"/>
                </a:ext>
              </a:extLst>
            </p:cNvPr>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4"/>
              <a:stretch>
                <a:fillRect l="-113593" r="-237551"/>
              </a:stretch>
            </a:blipFill>
          </p:spPr>
        </p:sp>
        <p:sp>
          <p:nvSpPr>
            <p:cNvPr id="36" name="Freeform 11">
              <a:extLst>
                <a:ext uri="{FF2B5EF4-FFF2-40B4-BE49-F238E27FC236}">
                  <a16:creationId xmlns:a16="http://schemas.microsoft.com/office/drawing/2014/main" id="{34BE3404-CCD7-441E-3235-A2738CAC909B}"/>
                </a:ext>
              </a:extLst>
            </p:cNvPr>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5"/>
              <a:stretch>
                <a:fillRect l="-4322" t="-3535" r="-518"/>
              </a:stretch>
            </a:blipFill>
          </p:spPr>
        </p:sp>
      </p:grpSp>
      <p:sp>
        <p:nvSpPr>
          <p:cNvPr id="40" name="TextBox 39">
            <a:extLst>
              <a:ext uri="{FF2B5EF4-FFF2-40B4-BE49-F238E27FC236}">
                <a16:creationId xmlns:a16="http://schemas.microsoft.com/office/drawing/2014/main" id="{D93B40DF-6689-21B5-AF02-00BA226B3064}"/>
              </a:ext>
            </a:extLst>
          </p:cNvPr>
          <p:cNvSpPr txBox="1"/>
          <p:nvPr/>
        </p:nvSpPr>
        <p:spPr>
          <a:xfrm rot="248116">
            <a:off x="10401625" y="1475183"/>
            <a:ext cx="6973539" cy="4862870"/>
          </a:xfrm>
          <a:prstGeom prst="rect">
            <a:avLst/>
          </a:prstGeom>
          <a:noFill/>
        </p:spPr>
        <p:txBody>
          <a:bodyPr wrap="square">
            <a:spAutoFit/>
          </a:bodyPr>
          <a:lstStyle/>
          <a:p>
            <a:pPr algn="ctr"/>
            <a:r>
              <a:rPr lang="ru-RU" sz="4000" dirty="0"/>
              <a:t>С 1872 по 2020 год было собрано </a:t>
            </a:r>
            <a:r>
              <a:rPr lang="ru-RU" sz="5400" b="1" dirty="0">
                <a:solidFill>
                  <a:srgbClr val="605048"/>
                </a:solidFill>
              </a:rPr>
              <a:t>143 800 </a:t>
            </a:r>
            <a:r>
              <a:rPr lang="ru-RU" sz="4000" dirty="0"/>
              <a:t>документов, в которых оставил след Пётр </a:t>
            </a:r>
            <a:r>
              <a:rPr lang="en-US" sz="4000" dirty="0"/>
              <a:t>I</a:t>
            </a:r>
            <a:r>
              <a:rPr lang="ru-RU" sz="4000" dirty="0"/>
              <a:t>. </a:t>
            </a:r>
            <a:endParaRPr lang="en-US" sz="4000" dirty="0"/>
          </a:p>
          <a:p>
            <a:pPr algn="ctr"/>
            <a:endParaRPr lang="ru-RU" sz="4000" dirty="0"/>
          </a:p>
          <a:p>
            <a:pPr algn="ctr"/>
            <a:r>
              <a:rPr lang="ru-RU" sz="3200" dirty="0">
                <a:effectLst/>
                <a:latin typeface="+mj-lt"/>
                <a:ea typeface="Calibri" panose="020F0502020204030204" pitchFamily="34" charset="0"/>
                <a:cs typeface="Times New Roman" panose="02020603050405020304" pitchFamily="18" charset="0"/>
              </a:rPr>
              <a:t>На расшифровку всех документов нужно очень много времени и человеческих ресурсов</a:t>
            </a:r>
            <a:r>
              <a:rPr lang="ru-RU" sz="2400" dirty="0">
                <a:effectLst/>
                <a:latin typeface="+mj-lt"/>
                <a:ea typeface="Calibri" panose="020F0502020204030204" pitchFamily="34" charset="0"/>
                <a:cs typeface="Times New Roman" panose="02020603050405020304" pitchFamily="18" charset="0"/>
              </a:rPr>
              <a:t>.</a:t>
            </a:r>
            <a:endParaRPr lang="ru-RU" sz="4000" dirty="0">
              <a:latin typeface="+mj-lt"/>
            </a:endParaRPr>
          </a:p>
        </p:txBody>
      </p:sp>
      <p:sp>
        <p:nvSpPr>
          <p:cNvPr id="47" name="TextBox 46">
            <a:extLst>
              <a:ext uri="{FF2B5EF4-FFF2-40B4-BE49-F238E27FC236}">
                <a16:creationId xmlns:a16="http://schemas.microsoft.com/office/drawing/2014/main" id="{37C42431-ECD0-CF74-212B-937C3D4542FA}"/>
              </a:ext>
            </a:extLst>
          </p:cNvPr>
          <p:cNvSpPr txBox="1"/>
          <p:nvPr/>
        </p:nvSpPr>
        <p:spPr>
          <a:xfrm>
            <a:off x="2908536" y="1456310"/>
            <a:ext cx="4037617" cy="707886"/>
          </a:xfrm>
          <a:prstGeom prst="rect">
            <a:avLst/>
          </a:prstGeom>
          <a:noFill/>
        </p:spPr>
        <p:txBody>
          <a:bodyPr wrap="square">
            <a:spAutoFit/>
          </a:bodyPr>
          <a:lstStyle/>
          <a:p>
            <a:pPr algn="ctr"/>
            <a:r>
              <a:rPr lang="ru-RU" sz="4000" dirty="0">
                <a:solidFill>
                  <a:srgbClr val="4F4F51"/>
                </a:solidFill>
                <a:latin typeface="Carelia" panose="020B0604020202020204" charset="-52"/>
              </a:rPr>
              <a:t>Сайт</a:t>
            </a:r>
            <a:endParaRPr lang="ru-RU" sz="4000" dirty="0">
              <a:latin typeface="Carelia" panose="020B0604020202020204" charset="-52"/>
            </a:endParaRPr>
          </a:p>
        </p:txBody>
      </p:sp>
      <p:pic>
        <p:nvPicPr>
          <p:cNvPr id="18" name="Рисунок 17">
            <a:extLst>
              <a:ext uri="{FF2B5EF4-FFF2-40B4-BE49-F238E27FC236}">
                <a16:creationId xmlns:a16="http://schemas.microsoft.com/office/drawing/2014/main" id="{738F22F1-FF9D-D07A-EB6A-350421BD88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84076" y="6768762"/>
            <a:ext cx="3306156" cy="3306156"/>
          </a:xfrm>
          <a:prstGeom prst="rect">
            <a:avLst/>
          </a:prstGeom>
        </p:spPr>
      </p:pic>
    </p:spTree>
    <p:extLst>
      <p:ext uri="{BB962C8B-B14F-4D97-AF65-F5344CB8AC3E}">
        <p14:creationId xmlns:p14="http://schemas.microsoft.com/office/powerpoint/2010/main" val="2917953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283" y="952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ru-RU" dirty="0"/>
          </a:p>
        </p:txBody>
      </p:sp>
      <p:sp>
        <p:nvSpPr>
          <p:cNvPr id="8" name="Freeform 8"/>
          <p:cNvSpPr/>
          <p:nvPr/>
        </p:nvSpPr>
        <p:spPr>
          <a:xfrm rot="4121768" flipH="1">
            <a:off x="-1153696" y="-278026"/>
            <a:ext cx="3009155" cy="3761444"/>
          </a:xfrm>
          <a:custGeom>
            <a:avLst/>
            <a:gdLst/>
            <a:ahLst/>
            <a:cxnLst/>
            <a:rect l="l" t="t" r="r" b="b"/>
            <a:pathLst>
              <a:path w="3009155" h="3761444">
                <a:moveTo>
                  <a:pt x="3009154" y="0"/>
                </a:moveTo>
                <a:lnTo>
                  <a:pt x="0" y="0"/>
                </a:lnTo>
                <a:lnTo>
                  <a:pt x="0" y="3761444"/>
                </a:lnTo>
                <a:lnTo>
                  <a:pt x="3009154" y="3761444"/>
                </a:lnTo>
                <a:lnTo>
                  <a:pt x="3009154" y="0"/>
                </a:lnTo>
                <a:close/>
              </a:path>
            </a:pathLst>
          </a:custGeom>
          <a:blipFill>
            <a:blip r:embed="rId4"/>
            <a:stretch>
              <a:fillRect/>
            </a:stretch>
          </a:blipFill>
        </p:spPr>
      </p:sp>
      <p:grpSp>
        <p:nvGrpSpPr>
          <p:cNvPr id="9" name="Group 9"/>
          <p:cNvGrpSpPr>
            <a:grpSpLocks noChangeAspect="1"/>
          </p:cNvGrpSpPr>
          <p:nvPr/>
        </p:nvGrpSpPr>
        <p:grpSpPr>
          <a:xfrm rot="-9710503">
            <a:off x="-8793077" y="1028418"/>
            <a:ext cx="10902197" cy="7550781"/>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2" name="Freeform 12"/>
          <p:cNvSpPr/>
          <p:nvPr/>
        </p:nvSpPr>
        <p:spPr>
          <a:xfrm rot="4432255">
            <a:off x="14406487" y="376810"/>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grpSp>
        <p:nvGrpSpPr>
          <p:cNvPr id="13" name="Group 13"/>
          <p:cNvGrpSpPr>
            <a:grpSpLocks noChangeAspect="1"/>
          </p:cNvGrpSpPr>
          <p:nvPr/>
        </p:nvGrpSpPr>
        <p:grpSpPr>
          <a:xfrm rot="-9144829">
            <a:off x="14174942" y="-4664222"/>
            <a:ext cx="10902197" cy="7550781"/>
            <a:chOff x="0" y="0"/>
            <a:chExt cx="3429000" cy="2374900"/>
          </a:xfrm>
        </p:grpSpPr>
        <p:sp>
          <p:nvSpPr>
            <p:cNvPr id="14" name="Freeform 1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5" name="Freeform 1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5" name="TextBox 5"/>
          <p:cNvSpPr txBox="1"/>
          <p:nvPr/>
        </p:nvSpPr>
        <p:spPr>
          <a:xfrm>
            <a:off x="2023929" y="2772631"/>
            <a:ext cx="6233894" cy="455830"/>
          </a:xfrm>
          <a:prstGeom prst="rect">
            <a:avLst/>
          </a:prstGeom>
        </p:spPr>
        <p:txBody>
          <a:bodyPr wrap="square"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Распознавание строк</a:t>
            </a:r>
            <a:endParaRPr lang="en-US" sz="4099" spc="110" dirty="0">
              <a:solidFill>
                <a:srgbClr val="605048"/>
              </a:solidFill>
              <a:latin typeface="Carelia"/>
              <a:ea typeface="Carelia"/>
              <a:cs typeface="Carelia"/>
              <a:sym typeface="Carelia"/>
            </a:endParaRPr>
          </a:p>
        </p:txBody>
      </p:sp>
      <p:sp>
        <p:nvSpPr>
          <p:cNvPr id="16" name="Freeform 16"/>
          <p:cNvSpPr/>
          <p:nvPr/>
        </p:nvSpPr>
        <p:spPr>
          <a:xfrm rot="-6875550">
            <a:off x="-7438727" y="5597915"/>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sp>
        <p:nvSpPr>
          <p:cNvPr id="17" name="Freeform 17"/>
          <p:cNvSpPr/>
          <p:nvPr/>
        </p:nvSpPr>
        <p:spPr>
          <a:xfrm rot="-4471803">
            <a:off x="16596826" y="-1183338"/>
            <a:ext cx="4731631" cy="7101886"/>
          </a:xfrm>
          <a:custGeom>
            <a:avLst/>
            <a:gdLst/>
            <a:ahLst/>
            <a:cxnLst/>
            <a:rect l="l" t="t" r="r" b="b"/>
            <a:pathLst>
              <a:path w="4731631" h="7101886">
                <a:moveTo>
                  <a:pt x="0" y="0"/>
                </a:moveTo>
                <a:lnTo>
                  <a:pt x="4731631" y="0"/>
                </a:lnTo>
                <a:lnTo>
                  <a:pt x="4731631" y="7101886"/>
                </a:lnTo>
                <a:lnTo>
                  <a:pt x="0" y="7101886"/>
                </a:lnTo>
                <a:lnTo>
                  <a:pt x="0" y="0"/>
                </a:lnTo>
                <a:close/>
              </a:path>
            </a:pathLst>
          </a:custGeom>
          <a:blipFill>
            <a:blip r:embed="rId8"/>
            <a:stretch>
              <a:fillRect/>
            </a:stretch>
          </a:blipFill>
        </p:spPr>
      </p:sp>
      <p:sp>
        <p:nvSpPr>
          <p:cNvPr id="3" name="TextBox 3"/>
          <p:cNvSpPr txBox="1"/>
          <p:nvPr/>
        </p:nvSpPr>
        <p:spPr>
          <a:xfrm>
            <a:off x="1295401" y="410498"/>
            <a:ext cx="14443144" cy="1629292"/>
          </a:xfrm>
          <a:prstGeom prst="rect">
            <a:avLst/>
          </a:prstGeom>
        </p:spPr>
        <p:txBody>
          <a:bodyPr wrap="square" lIns="0" tIns="0" rIns="0" bIns="0" rtlCol="0" anchor="t">
            <a:spAutoFit/>
          </a:bodyPr>
          <a:lstStyle/>
          <a:p>
            <a:pPr marL="0" lvl="0" indent="0" algn="ctr">
              <a:lnSpc>
                <a:spcPts val="12543"/>
              </a:lnSpc>
            </a:pPr>
            <a:r>
              <a:rPr lang="ru-RU" sz="11100" spc="266" dirty="0">
                <a:solidFill>
                  <a:srgbClr val="605048"/>
                </a:solidFill>
                <a:latin typeface="Carelia"/>
                <a:ea typeface="Carelia"/>
                <a:cs typeface="Carelia"/>
                <a:sym typeface="Carelia"/>
              </a:rPr>
              <a:t>Как это работает</a:t>
            </a:r>
          </a:p>
        </p:txBody>
      </p:sp>
      <p:pic>
        <p:nvPicPr>
          <p:cNvPr id="4098" name="Picture 2" descr="demo">
            <a:extLst>
              <a:ext uri="{FF2B5EF4-FFF2-40B4-BE49-F238E27FC236}">
                <a16:creationId xmlns:a16="http://schemas.microsoft.com/office/drawing/2014/main" id="{39918034-9E67-64A7-6B58-743601B7577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144" r="10510"/>
          <a:stretch/>
        </p:blipFill>
        <p:spPr bwMode="auto">
          <a:xfrm>
            <a:off x="896108" y="3509002"/>
            <a:ext cx="8398597" cy="5638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7"/>
          <p:cNvSpPr txBox="1"/>
          <p:nvPr/>
        </p:nvSpPr>
        <p:spPr>
          <a:xfrm>
            <a:off x="9638609" y="2657351"/>
            <a:ext cx="7547773" cy="853375"/>
          </a:xfrm>
          <a:prstGeom prst="rect">
            <a:avLst/>
          </a:prstGeom>
        </p:spPr>
        <p:txBody>
          <a:bodyPr wrap="square"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Анализ строки и извлечение признаков</a:t>
            </a:r>
            <a:endParaRPr lang="en-US" sz="4099" spc="110" dirty="0">
              <a:solidFill>
                <a:srgbClr val="605048"/>
              </a:solidFill>
              <a:latin typeface="Carelia"/>
              <a:ea typeface="Carelia"/>
              <a:cs typeface="Carelia"/>
              <a:sym typeface="Carelia"/>
            </a:endParaRPr>
          </a:p>
        </p:txBody>
      </p:sp>
      <p:pic>
        <p:nvPicPr>
          <p:cNvPr id="21" name="Рисунок 20">
            <a:extLst>
              <a:ext uri="{FF2B5EF4-FFF2-40B4-BE49-F238E27FC236}">
                <a16:creationId xmlns:a16="http://schemas.microsoft.com/office/drawing/2014/main" id="{9D0811D6-5AD8-6495-ED1A-308DD8DAA146}"/>
              </a:ext>
            </a:extLst>
          </p:cNvPr>
          <p:cNvPicPr>
            <a:picLocks noChangeAspect="1"/>
          </p:cNvPicPr>
          <p:nvPr/>
        </p:nvPicPr>
        <p:blipFill>
          <a:blip r:embed="rId10"/>
          <a:srcRect t="6267" r="16413"/>
          <a:stretch/>
        </p:blipFill>
        <p:spPr>
          <a:xfrm>
            <a:off x="10927576" y="3509002"/>
            <a:ext cx="4966520" cy="2655798"/>
          </a:xfrm>
          <a:prstGeom prst="rect">
            <a:avLst/>
          </a:prstGeom>
          <a:ln>
            <a:noFill/>
          </a:ln>
          <a:effectLst>
            <a:softEdge rad="112500"/>
          </a:effectLst>
        </p:spPr>
      </p:pic>
      <p:pic>
        <p:nvPicPr>
          <p:cNvPr id="23" name="Рисунок 22">
            <a:extLst>
              <a:ext uri="{FF2B5EF4-FFF2-40B4-BE49-F238E27FC236}">
                <a16:creationId xmlns:a16="http://schemas.microsoft.com/office/drawing/2014/main" id="{DEC67185-FBED-507B-E8EF-5A76DDA126B6}"/>
              </a:ext>
            </a:extLst>
          </p:cNvPr>
          <p:cNvPicPr>
            <a:picLocks noChangeAspect="1"/>
          </p:cNvPicPr>
          <p:nvPr/>
        </p:nvPicPr>
        <p:blipFill>
          <a:blip r:embed="rId11"/>
          <a:stretch>
            <a:fillRect/>
          </a:stretch>
        </p:blipFill>
        <p:spPr>
          <a:xfrm>
            <a:off x="11835728" y="6496963"/>
            <a:ext cx="3171316" cy="2638907"/>
          </a:xfrm>
          <a:prstGeom prst="rect">
            <a:avLst/>
          </a:prstGeom>
          <a:ln>
            <a:noFill/>
          </a:ln>
          <a:effectLst>
            <a:softEdge rad="112500"/>
          </a:effectLst>
        </p:spPr>
      </p:pic>
    </p:spTree>
    <p:extLst>
      <p:ext uri="{BB962C8B-B14F-4D97-AF65-F5344CB8AC3E}">
        <p14:creationId xmlns:p14="http://schemas.microsoft.com/office/powerpoint/2010/main" val="293347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283" y="952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ru-RU" dirty="0"/>
          </a:p>
        </p:txBody>
      </p:sp>
      <p:sp>
        <p:nvSpPr>
          <p:cNvPr id="8" name="Freeform 8"/>
          <p:cNvSpPr/>
          <p:nvPr/>
        </p:nvSpPr>
        <p:spPr>
          <a:xfrm rot="4121768" flipH="1">
            <a:off x="-1153696" y="-278026"/>
            <a:ext cx="3009155" cy="3761444"/>
          </a:xfrm>
          <a:custGeom>
            <a:avLst/>
            <a:gdLst/>
            <a:ahLst/>
            <a:cxnLst/>
            <a:rect l="l" t="t" r="r" b="b"/>
            <a:pathLst>
              <a:path w="3009155" h="3761444">
                <a:moveTo>
                  <a:pt x="3009154" y="0"/>
                </a:moveTo>
                <a:lnTo>
                  <a:pt x="0" y="0"/>
                </a:lnTo>
                <a:lnTo>
                  <a:pt x="0" y="3761444"/>
                </a:lnTo>
                <a:lnTo>
                  <a:pt x="3009154" y="3761444"/>
                </a:lnTo>
                <a:lnTo>
                  <a:pt x="3009154" y="0"/>
                </a:lnTo>
                <a:close/>
              </a:path>
            </a:pathLst>
          </a:custGeom>
          <a:blipFill>
            <a:blip r:embed="rId4"/>
            <a:stretch>
              <a:fillRect/>
            </a:stretch>
          </a:blipFill>
        </p:spPr>
      </p:sp>
      <p:grpSp>
        <p:nvGrpSpPr>
          <p:cNvPr id="9" name="Group 9"/>
          <p:cNvGrpSpPr>
            <a:grpSpLocks noChangeAspect="1"/>
          </p:cNvGrpSpPr>
          <p:nvPr/>
        </p:nvGrpSpPr>
        <p:grpSpPr>
          <a:xfrm rot="-9710503">
            <a:off x="-8793077" y="1028418"/>
            <a:ext cx="10902197" cy="7550781"/>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2" name="Freeform 12"/>
          <p:cNvSpPr/>
          <p:nvPr/>
        </p:nvSpPr>
        <p:spPr>
          <a:xfrm rot="4432255">
            <a:off x="14406487" y="376810"/>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grpSp>
        <p:nvGrpSpPr>
          <p:cNvPr id="13" name="Group 13"/>
          <p:cNvGrpSpPr>
            <a:grpSpLocks noChangeAspect="1"/>
          </p:cNvGrpSpPr>
          <p:nvPr/>
        </p:nvGrpSpPr>
        <p:grpSpPr>
          <a:xfrm rot="-9144829">
            <a:off x="14174942" y="-4664222"/>
            <a:ext cx="10902197" cy="7550781"/>
            <a:chOff x="0" y="0"/>
            <a:chExt cx="3429000" cy="2374900"/>
          </a:xfrm>
        </p:grpSpPr>
        <p:sp>
          <p:nvSpPr>
            <p:cNvPr id="14" name="Freeform 1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5" name="Freeform 1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5" name="TextBox 5"/>
          <p:cNvSpPr txBox="1"/>
          <p:nvPr/>
        </p:nvSpPr>
        <p:spPr>
          <a:xfrm>
            <a:off x="2797837" y="2188957"/>
            <a:ext cx="6233894" cy="853375"/>
          </a:xfrm>
          <a:prstGeom prst="rect">
            <a:avLst/>
          </a:prstGeom>
        </p:spPr>
        <p:txBody>
          <a:bodyPr wrap="square"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Анализ последовательности</a:t>
            </a:r>
            <a:endParaRPr lang="en-US" sz="4099" spc="110" dirty="0">
              <a:solidFill>
                <a:srgbClr val="605048"/>
              </a:solidFill>
              <a:latin typeface="Carelia"/>
              <a:ea typeface="Carelia"/>
              <a:cs typeface="Carelia"/>
              <a:sym typeface="Carelia"/>
            </a:endParaRPr>
          </a:p>
        </p:txBody>
      </p:sp>
      <p:sp>
        <p:nvSpPr>
          <p:cNvPr id="16" name="Freeform 16"/>
          <p:cNvSpPr/>
          <p:nvPr/>
        </p:nvSpPr>
        <p:spPr>
          <a:xfrm rot="-6875550">
            <a:off x="-7438727" y="5597915"/>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sp>
        <p:nvSpPr>
          <p:cNvPr id="17" name="Freeform 17"/>
          <p:cNvSpPr/>
          <p:nvPr/>
        </p:nvSpPr>
        <p:spPr>
          <a:xfrm rot="-4471803">
            <a:off x="16596826" y="-1183338"/>
            <a:ext cx="4731631" cy="7101886"/>
          </a:xfrm>
          <a:custGeom>
            <a:avLst/>
            <a:gdLst/>
            <a:ahLst/>
            <a:cxnLst/>
            <a:rect l="l" t="t" r="r" b="b"/>
            <a:pathLst>
              <a:path w="4731631" h="7101886">
                <a:moveTo>
                  <a:pt x="0" y="0"/>
                </a:moveTo>
                <a:lnTo>
                  <a:pt x="4731631" y="0"/>
                </a:lnTo>
                <a:lnTo>
                  <a:pt x="4731631" y="7101886"/>
                </a:lnTo>
                <a:lnTo>
                  <a:pt x="0" y="7101886"/>
                </a:lnTo>
                <a:lnTo>
                  <a:pt x="0" y="0"/>
                </a:lnTo>
                <a:close/>
              </a:path>
            </a:pathLst>
          </a:custGeom>
          <a:blipFill>
            <a:blip r:embed="rId8"/>
            <a:stretch>
              <a:fillRect/>
            </a:stretch>
          </a:blipFill>
        </p:spPr>
      </p:sp>
      <p:sp>
        <p:nvSpPr>
          <p:cNvPr id="3" name="TextBox 3"/>
          <p:cNvSpPr txBox="1"/>
          <p:nvPr/>
        </p:nvSpPr>
        <p:spPr>
          <a:xfrm>
            <a:off x="1295401" y="410498"/>
            <a:ext cx="14443144" cy="1629292"/>
          </a:xfrm>
          <a:prstGeom prst="rect">
            <a:avLst/>
          </a:prstGeom>
        </p:spPr>
        <p:txBody>
          <a:bodyPr wrap="square" lIns="0" tIns="0" rIns="0" bIns="0" rtlCol="0" anchor="t">
            <a:spAutoFit/>
          </a:bodyPr>
          <a:lstStyle/>
          <a:p>
            <a:pPr marL="0" lvl="0" indent="0" algn="ctr">
              <a:lnSpc>
                <a:spcPts val="12543"/>
              </a:lnSpc>
            </a:pPr>
            <a:r>
              <a:rPr lang="ru-RU" sz="11100" spc="266" dirty="0">
                <a:solidFill>
                  <a:srgbClr val="605048"/>
                </a:solidFill>
                <a:latin typeface="Carelia"/>
                <a:ea typeface="Carelia"/>
                <a:cs typeface="Carelia"/>
                <a:sym typeface="Carelia"/>
              </a:rPr>
              <a:t>Как это работает</a:t>
            </a:r>
          </a:p>
        </p:txBody>
      </p:sp>
      <p:sp>
        <p:nvSpPr>
          <p:cNvPr id="7" name="TextBox 7"/>
          <p:cNvSpPr txBox="1"/>
          <p:nvPr/>
        </p:nvSpPr>
        <p:spPr>
          <a:xfrm>
            <a:off x="9407079" y="3452460"/>
            <a:ext cx="7547773" cy="853375"/>
          </a:xfrm>
          <a:prstGeom prst="rect">
            <a:avLst/>
          </a:prstGeom>
        </p:spPr>
        <p:txBody>
          <a:bodyPr wrap="square"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Финальный шаг – объединение в текст</a:t>
            </a:r>
            <a:endParaRPr lang="en-US" sz="4099" spc="110" dirty="0">
              <a:solidFill>
                <a:srgbClr val="605048"/>
              </a:solidFill>
              <a:latin typeface="Carelia"/>
              <a:ea typeface="Carelia"/>
              <a:cs typeface="Carelia"/>
              <a:sym typeface="Carelia"/>
            </a:endParaRPr>
          </a:p>
        </p:txBody>
      </p:sp>
      <p:pic>
        <p:nvPicPr>
          <p:cNvPr id="6" name="Рисунок 5">
            <a:extLst>
              <a:ext uri="{FF2B5EF4-FFF2-40B4-BE49-F238E27FC236}">
                <a16:creationId xmlns:a16="http://schemas.microsoft.com/office/drawing/2014/main" id="{9099BDA2-11F7-1168-6ED9-1F6D7584D56A}"/>
              </a:ext>
            </a:extLst>
          </p:cNvPr>
          <p:cNvPicPr>
            <a:picLocks noChangeAspect="1"/>
          </p:cNvPicPr>
          <p:nvPr/>
        </p:nvPicPr>
        <p:blipFill>
          <a:blip r:embed="rId9"/>
          <a:stretch>
            <a:fillRect/>
          </a:stretch>
        </p:blipFill>
        <p:spPr>
          <a:xfrm>
            <a:off x="3621728" y="3113181"/>
            <a:ext cx="4617754" cy="7009317"/>
          </a:xfrm>
          <a:prstGeom prst="rect">
            <a:avLst/>
          </a:prstGeom>
          <a:ln>
            <a:noFill/>
          </a:ln>
          <a:effectLst>
            <a:softEdge rad="112500"/>
          </a:effectLst>
        </p:spPr>
      </p:pic>
      <p:pic>
        <p:nvPicPr>
          <p:cNvPr id="19" name="Рисунок 18">
            <a:extLst>
              <a:ext uri="{FF2B5EF4-FFF2-40B4-BE49-F238E27FC236}">
                <a16:creationId xmlns:a16="http://schemas.microsoft.com/office/drawing/2014/main" id="{C27F6E28-9F75-B248-F1F7-C232680D7749}"/>
              </a:ext>
            </a:extLst>
          </p:cNvPr>
          <p:cNvPicPr>
            <a:picLocks noChangeAspect="1"/>
          </p:cNvPicPr>
          <p:nvPr/>
        </p:nvPicPr>
        <p:blipFill>
          <a:blip r:embed="rId10"/>
          <a:stretch>
            <a:fillRect/>
          </a:stretch>
        </p:blipFill>
        <p:spPr>
          <a:xfrm>
            <a:off x="10227564" y="4359739"/>
            <a:ext cx="5933765" cy="2190066"/>
          </a:xfrm>
          <a:prstGeom prst="rect">
            <a:avLst/>
          </a:prstGeom>
          <a:ln>
            <a:noFill/>
          </a:ln>
          <a:effectLst>
            <a:softEdge rad="112500"/>
          </a:effectLst>
        </p:spPr>
      </p:pic>
      <p:grpSp>
        <p:nvGrpSpPr>
          <p:cNvPr id="28" name="Group 3">
            <a:extLst>
              <a:ext uri="{FF2B5EF4-FFF2-40B4-BE49-F238E27FC236}">
                <a16:creationId xmlns:a16="http://schemas.microsoft.com/office/drawing/2014/main" id="{50F8934E-7F35-D565-A2B4-3E4770B6C43C}"/>
              </a:ext>
            </a:extLst>
          </p:cNvPr>
          <p:cNvGrpSpPr>
            <a:grpSpLocks noChangeAspect="1"/>
          </p:cNvGrpSpPr>
          <p:nvPr/>
        </p:nvGrpSpPr>
        <p:grpSpPr>
          <a:xfrm rot="3814386">
            <a:off x="12902939" y="6481137"/>
            <a:ext cx="5671210" cy="8429687"/>
            <a:chOff x="0" y="0"/>
            <a:chExt cx="3175000" cy="4719320"/>
          </a:xfrm>
        </p:grpSpPr>
        <p:sp>
          <p:nvSpPr>
            <p:cNvPr id="29" name="Freeform 4">
              <a:extLst>
                <a:ext uri="{FF2B5EF4-FFF2-40B4-BE49-F238E27FC236}">
                  <a16:creationId xmlns:a16="http://schemas.microsoft.com/office/drawing/2014/main" id="{12144B16-1AED-714E-3E8F-AC708084C77D}"/>
                </a:ext>
              </a:extLst>
            </p:cNvPr>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11"/>
              <a:stretch>
                <a:fillRect l="-113593" r="-237551"/>
              </a:stretch>
            </a:blipFill>
          </p:spPr>
        </p:sp>
        <p:sp>
          <p:nvSpPr>
            <p:cNvPr id="30" name="Freeform 5">
              <a:extLst>
                <a:ext uri="{FF2B5EF4-FFF2-40B4-BE49-F238E27FC236}">
                  <a16:creationId xmlns:a16="http://schemas.microsoft.com/office/drawing/2014/main" id="{ADF5A512-FCC9-1B88-D417-8C589A911FD9}"/>
                </a:ext>
              </a:extLst>
            </p:cNvPr>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12"/>
              <a:stretch>
                <a:fillRect l="-4322" t="-3535" r="-518"/>
              </a:stretch>
            </a:blipFill>
          </p:spPr>
        </p:sp>
      </p:grpSp>
    </p:spTree>
    <p:extLst>
      <p:ext uri="{BB962C8B-B14F-4D97-AF65-F5344CB8AC3E}">
        <p14:creationId xmlns:p14="http://schemas.microsoft.com/office/powerpoint/2010/main" val="4294805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4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ru-RU" dirty="0"/>
          </a:p>
        </p:txBody>
      </p:sp>
      <p:grpSp>
        <p:nvGrpSpPr>
          <p:cNvPr id="3" name="Group 3"/>
          <p:cNvGrpSpPr>
            <a:grpSpLocks noChangeAspect="1"/>
          </p:cNvGrpSpPr>
          <p:nvPr/>
        </p:nvGrpSpPr>
        <p:grpSpPr>
          <a:xfrm rot="1811569">
            <a:off x="15021780" y="7901755"/>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6" name="Group 6"/>
          <p:cNvGrpSpPr>
            <a:grpSpLocks noChangeAspect="1"/>
          </p:cNvGrpSpPr>
          <p:nvPr/>
        </p:nvGrpSpPr>
        <p:grpSpPr>
          <a:xfrm rot="945831">
            <a:off x="-2347954" y="3500069"/>
            <a:ext cx="12157337" cy="842008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id="9" name="Group 9"/>
          <p:cNvGrpSpPr>
            <a:grpSpLocks noChangeAspect="1"/>
          </p:cNvGrpSpPr>
          <p:nvPr/>
        </p:nvGrpSpPr>
        <p:grpSpPr>
          <a:xfrm rot="13056865">
            <a:off x="-2192776" y="-2929013"/>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13699311">
            <a:off x="13133239" y="-3157239"/>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pic>
        <p:nvPicPr>
          <p:cNvPr id="2050" name="Picture 2">
            <a:extLst>
              <a:ext uri="{FF2B5EF4-FFF2-40B4-BE49-F238E27FC236}">
                <a16:creationId xmlns:a16="http://schemas.microsoft.com/office/drawing/2014/main" id="{9A5A51C5-1455-1624-F604-848082AC649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39" t="2044" r="39746" b="6162"/>
          <a:stretch/>
        </p:blipFill>
        <p:spPr bwMode="auto">
          <a:xfrm>
            <a:off x="941208" y="1355175"/>
            <a:ext cx="5729334" cy="757664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3FE4D5-756C-7A31-3498-631A501E78F3}"/>
              </a:ext>
            </a:extLst>
          </p:cNvPr>
          <p:cNvSpPr txBox="1"/>
          <p:nvPr/>
        </p:nvSpPr>
        <p:spPr>
          <a:xfrm>
            <a:off x="6998874" y="2245203"/>
            <a:ext cx="7989839" cy="442878"/>
          </a:xfrm>
          <a:prstGeom prst="rect">
            <a:avLst/>
          </a:prstGeom>
        </p:spPr>
        <p:txBody>
          <a:bodyPr wrap="square" lIns="0" tIns="0" rIns="0" bIns="0" rtlCol="0" anchor="t">
            <a:spAutoFit/>
          </a:bodyPr>
          <a:lstStyle/>
          <a:p>
            <a:pPr algn="l">
              <a:lnSpc>
                <a:spcPts val="2090"/>
              </a:lnSpc>
            </a:pPr>
            <a:r>
              <a:rPr lang="ru-RU" sz="7200" b="1" dirty="0">
                <a:solidFill>
                  <a:srgbClr val="605048"/>
                </a:solidFill>
                <a:latin typeface="Glacial Indifference Bold"/>
                <a:ea typeface="Glacial Indifference Bold"/>
                <a:cs typeface="Glacial Indifference Bold"/>
                <a:sym typeface="Glacial Indifference Bold"/>
              </a:rPr>
              <a:t>Сегментация строк</a:t>
            </a:r>
            <a:endParaRPr lang="en-US" sz="7200" b="1" dirty="0">
              <a:solidFill>
                <a:srgbClr val="605048"/>
              </a:solidFill>
              <a:latin typeface="Glacial Indifference Bold"/>
              <a:ea typeface="Glacial Indifference Bold"/>
              <a:cs typeface="Glacial Indifference Bold"/>
              <a:sym typeface="Glacial Indifference Bold"/>
            </a:endParaRPr>
          </a:p>
        </p:txBody>
      </p:sp>
      <p:sp>
        <p:nvSpPr>
          <p:cNvPr id="18" name="TextBox 17">
            <a:extLst>
              <a:ext uri="{FF2B5EF4-FFF2-40B4-BE49-F238E27FC236}">
                <a16:creationId xmlns:a16="http://schemas.microsoft.com/office/drawing/2014/main" id="{0295BA04-DB96-9152-EF8A-1441243B4A2E}"/>
              </a:ext>
            </a:extLst>
          </p:cNvPr>
          <p:cNvSpPr txBox="1"/>
          <p:nvPr/>
        </p:nvSpPr>
        <p:spPr>
          <a:xfrm>
            <a:off x="6998874" y="3812293"/>
            <a:ext cx="10908126" cy="442878"/>
          </a:xfrm>
          <a:prstGeom prst="rect">
            <a:avLst/>
          </a:prstGeom>
        </p:spPr>
        <p:txBody>
          <a:bodyPr wrap="square" lIns="0" tIns="0" rIns="0" bIns="0" rtlCol="0" anchor="t">
            <a:spAutoFit/>
          </a:bodyPr>
          <a:lstStyle/>
          <a:p>
            <a:pPr algn="l">
              <a:lnSpc>
                <a:spcPts val="2090"/>
              </a:lnSpc>
            </a:pPr>
            <a:r>
              <a:rPr lang="ru-RU" sz="7200" b="1" dirty="0" err="1">
                <a:solidFill>
                  <a:srgbClr val="605048"/>
                </a:solidFill>
                <a:latin typeface="Glacial Indifference Bold"/>
                <a:ea typeface="Glacial Indifference Bold"/>
                <a:cs typeface="Glacial Indifference Bold"/>
                <a:sym typeface="Glacial Indifference Bold"/>
              </a:rPr>
              <a:t>Транскрибация</a:t>
            </a:r>
            <a:r>
              <a:rPr lang="ru-RU" sz="7200" b="1" dirty="0">
                <a:solidFill>
                  <a:srgbClr val="605048"/>
                </a:solidFill>
                <a:latin typeface="Glacial Indifference Bold"/>
                <a:ea typeface="Glacial Indifference Bold"/>
                <a:cs typeface="Glacial Indifference Bold"/>
                <a:sym typeface="Glacial Indifference Bold"/>
              </a:rPr>
              <a:t> строки</a:t>
            </a:r>
            <a:endParaRPr lang="en-US" sz="7200" b="1" dirty="0">
              <a:solidFill>
                <a:srgbClr val="605048"/>
              </a:solidFill>
              <a:latin typeface="Glacial Indifference Bold"/>
              <a:ea typeface="Glacial Indifference Bold"/>
              <a:cs typeface="Glacial Indifference Bold"/>
              <a:sym typeface="Glacial Indifference Bold"/>
            </a:endParaRPr>
          </a:p>
        </p:txBody>
      </p:sp>
      <p:sp>
        <p:nvSpPr>
          <p:cNvPr id="22" name="TextBox 21">
            <a:extLst>
              <a:ext uri="{FF2B5EF4-FFF2-40B4-BE49-F238E27FC236}">
                <a16:creationId xmlns:a16="http://schemas.microsoft.com/office/drawing/2014/main" id="{0CF96D40-0941-2854-0F96-ABCCA5AAF2F4}"/>
              </a:ext>
            </a:extLst>
          </p:cNvPr>
          <p:cNvSpPr txBox="1"/>
          <p:nvPr/>
        </p:nvSpPr>
        <p:spPr>
          <a:xfrm>
            <a:off x="9939774" y="4753899"/>
            <a:ext cx="7620952" cy="5016758"/>
          </a:xfrm>
          <a:prstGeom prst="rect">
            <a:avLst/>
          </a:prstGeom>
          <a:noFill/>
        </p:spPr>
        <p:txBody>
          <a:bodyPr wrap="square">
            <a:spAutoFit/>
          </a:bodyPr>
          <a:lstStyle/>
          <a:p>
            <a:pPr marL="571500" indent="-571500">
              <a:buFont typeface="Arial" panose="020B0604020202020204" pitchFamily="34" charset="0"/>
              <a:buChar char="•"/>
            </a:pPr>
            <a:r>
              <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35 страниц / минуту</a:t>
            </a:r>
          </a:p>
          <a:p>
            <a:pPr marL="571500" indent="-571500">
              <a:buFont typeface="Arial" panose="020B0604020202020204" pitchFamily="34" charset="0"/>
              <a:buChar char="•"/>
            </a:pPr>
            <a:endPar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endParaRPr>
          </a:p>
          <a:p>
            <a:pPr marL="571500" indent="-571500">
              <a:buFont typeface="Arial" panose="020B0604020202020204" pitchFamily="34" charset="0"/>
              <a:buChar char="•"/>
            </a:pPr>
            <a:r>
              <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97% точность распознавания – больше, чем у </a:t>
            </a:r>
            <a:r>
              <a:rPr lang="ru-RU" sz="4000" kern="1200" dirty="0" err="1">
                <a:solidFill>
                  <a:srgbClr val="605048"/>
                </a:solidFill>
                <a:effectLst/>
                <a:latin typeface="Glacial Indifference" panose="020B0604020202020204" charset="0"/>
                <a:ea typeface="Glacial Indifference" panose="020B0604020202020204" charset="0"/>
                <a:cs typeface="Glacial Indifference" panose="020B0604020202020204" charset="0"/>
              </a:rPr>
              <a:t>transkribus</a:t>
            </a:r>
            <a:r>
              <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 – аналога в распознавании кириллической записи</a:t>
            </a:r>
          </a:p>
          <a:p>
            <a:pPr marL="571500" indent="-571500">
              <a:buFont typeface="Arial" panose="020B0604020202020204" pitchFamily="34" charset="0"/>
              <a:buChar char="•"/>
            </a:pPr>
            <a:endPar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endParaRPr>
          </a:p>
          <a:p>
            <a:pPr marL="571500" indent="-571500">
              <a:buFont typeface="Arial" panose="020B0604020202020204" pitchFamily="34" charset="0"/>
              <a:buChar char="•"/>
            </a:pPr>
            <a:r>
              <a:rPr lang="ru-RU" sz="40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7 948 733 параметров</a:t>
            </a:r>
          </a:p>
        </p:txBody>
      </p:sp>
    </p:spTree>
    <p:extLst>
      <p:ext uri="{BB962C8B-B14F-4D97-AF65-F5344CB8AC3E}">
        <p14:creationId xmlns:p14="http://schemas.microsoft.com/office/powerpoint/2010/main" val="1635981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3600693">
            <a:off x="15658833" y="7527931"/>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8993439">
            <a:off x="-4592362" y="940495"/>
            <a:ext cx="5816163" cy="4028232"/>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11" name="Freeform 11"/>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5"/>
            <a:stretch>
              <a:fillRect/>
            </a:stretch>
          </a:blipFill>
        </p:spPr>
      </p:sp>
      <p:grpSp>
        <p:nvGrpSpPr>
          <p:cNvPr id="22" name="Group 22"/>
          <p:cNvGrpSpPr>
            <a:grpSpLocks noChangeAspect="1"/>
          </p:cNvGrpSpPr>
          <p:nvPr/>
        </p:nvGrpSpPr>
        <p:grpSpPr>
          <a:xfrm rot="6608963">
            <a:off x="-1468618" y="7292079"/>
            <a:ext cx="3393915" cy="504471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32" name="Freeform 32"/>
          <p:cNvSpPr/>
          <p:nvPr/>
        </p:nvSpPr>
        <p:spPr>
          <a:xfrm rot="-6584942">
            <a:off x="14857650" y="8789523"/>
            <a:ext cx="3944942" cy="3875906"/>
          </a:xfrm>
          <a:custGeom>
            <a:avLst/>
            <a:gdLst/>
            <a:ahLst/>
            <a:cxnLst/>
            <a:rect l="l" t="t" r="r" b="b"/>
            <a:pathLst>
              <a:path w="3944942" h="3875906">
                <a:moveTo>
                  <a:pt x="0" y="0"/>
                </a:moveTo>
                <a:lnTo>
                  <a:pt x="3944943" y="0"/>
                </a:lnTo>
                <a:lnTo>
                  <a:pt x="3944943" y="3875905"/>
                </a:lnTo>
                <a:lnTo>
                  <a:pt x="0" y="3875905"/>
                </a:lnTo>
                <a:lnTo>
                  <a:pt x="0" y="0"/>
                </a:lnTo>
                <a:close/>
              </a:path>
            </a:pathLst>
          </a:custGeom>
          <a:blipFill>
            <a:blip r:embed="rId5"/>
            <a:stretch>
              <a:fillRect/>
            </a:stretch>
          </a:blipFill>
        </p:spPr>
      </p:sp>
      <p:sp>
        <p:nvSpPr>
          <p:cNvPr id="12" name="TextBox 12"/>
          <p:cNvSpPr txBox="1"/>
          <p:nvPr/>
        </p:nvSpPr>
        <p:spPr>
          <a:xfrm>
            <a:off x="-123204" y="725982"/>
            <a:ext cx="17499856" cy="3046988"/>
          </a:xfrm>
          <a:prstGeom prst="rect">
            <a:avLst/>
          </a:prstGeom>
        </p:spPr>
        <p:txBody>
          <a:bodyPr wrap="square" lIns="0" tIns="0" rIns="0" bIns="0" rtlCol="0" anchor="t">
            <a:spAutoFit/>
          </a:bodyPr>
          <a:lstStyle/>
          <a:p>
            <a:pPr lvl="1" algn="ctr"/>
            <a:r>
              <a:rPr lang="ru-RU" sz="6600" spc="499" dirty="0">
                <a:solidFill>
                  <a:srgbClr val="605048"/>
                </a:solidFill>
                <a:latin typeface="Carelia"/>
                <a:ea typeface="Carelia"/>
                <a:cs typeface="Carelia"/>
                <a:sym typeface="Carelia"/>
              </a:rPr>
              <a:t>«Автографы Петра Великого: Чтение технологиями искусственного интеллекта». </a:t>
            </a:r>
            <a:endParaRPr lang="en-US" sz="6600" spc="499" dirty="0">
              <a:solidFill>
                <a:srgbClr val="605048"/>
              </a:solidFill>
              <a:latin typeface="Carelia"/>
              <a:ea typeface="Carelia"/>
              <a:cs typeface="Carelia"/>
              <a:sym typeface="Carelia"/>
            </a:endParaRPr>
          </a:p>
        </p:txBody>
      </p:sp>
      <p:sp>
        <p:nvSpPr>
          <p:cNvPr id="10" name="Freeform 10"/>
          <p:cNvSpPr/>
          <p:nvPr/>
        </p:nvSpPr>
        <p:spPr>
          <a:xfrm rot="-3077383">
            <a:off x="16523179" y="-548001"/>
            <a:ext cx="3529638" cy="5388761"/>
          </a:xfrm>
          <a:custGeom>
            <a:avLst/>
            <a:gdLst/>
            <a:ahLst/>
            <a:cxnLst/>
            <a:rect l="l" t="t" r="r" b="b"/>
            <a:pathLst>
              <a:path w="3529638" h="5388761">
                <a:moveTo>
                  <a:pt x="0" y="0"/>
                </a:moveTo>
                <a:lnTo>
                  <a:pt x="3529638" y="0"/>
                </a:lnTo>
                <a:lnTo>
                  <a:pt x="3529638" y="5388761"/>
                </a:lnTo>
                <a:lnTo>
                  <a:pt x="0" y="5388761"/>
                </a:lnTo>
                <a:lnTo>
                  <a:pt x="0" y="0"/>
                </a:lnTo>
                <a:close/>
              </a:path>
            </a:pathLst>
          </a:custGeom>
          <a:blipFill>
            <a:blip r:embed="rId8"/>
            <a:stretch>
              <a:fillRect/>
            </a:stretch>
          </a:blipFill>
        </p:spPr>
      </p:sp>
      <p:sp>
        <p:nvSpPr>
          <p:cNvPr id="18" name="TextBox 17">
            <a:extLst>
              <a:ext uri="{FF2B5EF4-FFF2-40B4-BE49-F238E27FC236}">
                <a16:creationId xmlns:a16="http://schemas.microsoft.com/office/drawing/2014/main" id="{26F4BBB5-98C6-1607-9345-89E9E7F761CA}"/>
              </a:ext>
            </a:extLst>
          </p:cNvPr>
          <p:cNvSpPr txBox="1"/>
          <p:nvPr/>
        </p:nvSpPr>
        <p:spPr>
          <a:xfrm>
            <a:off x="993570" y="4303369"/>
            <a:ext cx="8150430" cy="3477875"/>
          </a:xfrm>
          <a:prstGeom prst="rect">
            <a:avLst/>
          </a:prstGeom>
          <a:noFill/>
        </p:spPr>
        <p:txBody>
          <a:bodyPr wrap="square" rtlCol="0">
            <a:spAutoFit/>
          </a:bodyPr>
          <a:lstStyle/>
          <a:p>
            <a:pPr marL="571500" indent="-571500">
              <a:buFont typeface="Arial" panose="020B0604020202020204" pitchFamily="34" charset="0"/>
              <a:buChar char="•"/>
            </a:pPr>
            <a:r>
              <a:rPr lang="ru-RU" sz="44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Предшественник </a:t>
            </a:r>
          </a:p>
          <a:p>
            <a:r>
              <a:rPr lang="ru-RU" sz="4400" dirty="0">
                <a:solidFill>
                  <a:srgbClr val="605048"/>
                </a:solidFill>
                <a:latin typeface="Glacial Indifference" panose="020B0604020202020204" charset="0"/>
                <a:ea typeface="Glacial Indifference" panose="020B0604020202020204" charset="0"/>
                <a:cs typeface="Glacial Indifference" panose="020B0604020202020204" charset="0"/>
              </a:rPr>
              <a:t>    </a:t>
            </a:r>
            <a:r>
              <a:rPr lang="ru-RU" sz="44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a:t>
            </a:r>
            <a:r>
              <a:rPr lang="en-US" sz="44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Digital </a:t>
            </a:r>
            <a:r>
              <a:rPr lang="ru-RU" sz="44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Пётр»</a:t>
            </a:r>
          </a:p>
          <a:p>
            <a:pPr marL="571500" indent="-571500">
              <a:buFont typeface="Arial" panose="020B0604020202020204" pitchFamily="34" charset="0"/>
              <a:buChar char="•"/>
            </a:pPr>
            <a:r>
              <a:rPr lang="ru-RU" sz="4400" kern="1200" dirty="0">
                <a:solidFill>
                  <a:srgbClr val="605048"/>
                </a:solidFill>
                <a:effectLst/>
                <a:latin typeface="Glacial Indifference" panose="020B0604020202020204" charset="0"/>
                <a:ea typeface="Glacial Indifference" panose="020B0604020202020204" charset="0"/>
                <a:cs typeface="Glacial Indifference" panose="020B0604020202020204" charset="0"/>
              </a:rPr>
              <a:t>Период с 1709 по 1713 год</a:t>
            </a:r>
          </a:p>
          <a:p>
            <a:pPr marL="571500" indent="-571500">
              <a:buFont typeface="Arial" panose="020B0604020202020204" pitchFamily="34" charset="0"/>
              <a:buChar char="•"/>
            </a:pPr>
            <a:r>
              <a:rPr lang="ru-RU" sz="4400" dirty="0">
                <a:solidFill>
                  <a:srgbClr val="605048"/>
                </a:solidFill>
                <a:latin typeface="Glacial Indifference"/>
                <a:ea typeface="Glacial Indifference"/>
                <a:cs typeface="Glacial Indifference"/>
                <a:sym typeface="Glacial Indifference"/>
              </a:rPr>
              <a:t>От 2-3 слов до нескольких страниц, написанных Петром </a:t>
            </a:r>
            <a:r>
              <a:rPr lang="en-US" sz="4400" dirty="0">
                <a:solidFill>
                  <a:srgbClr val="605048"/>
                </a:solidFill>
                <a:latin typeface="Glacial Indifference"/>
                <a:ea typeface="Glacial Indifference"/>
                <a:cs typeface="Glacial Indifference"/>
                <a:sym typeface="Glacial Indifference"/>
              </a:rPr>
              <a:t>I</a:t>
            </a:r>
            <a:endParaRPr lang="ru-RU" sz="4400" dirty="0"/>
          </a:p>
        </p:txBody>
      </p:sp>
      <p:pic>
        <p:nvPicPr>
          <p:cNvPr id="19" name="Рисунок 18">
            <a:extLst>
              <a:ext uri="{FF2B5EF4-FFF2-40B4-BE49-F238E27FC236}">
                <a16:creationId xmlns:a16="http://schemas.microsoft.com/office/drawing/2014/main" id="{7C195C9F-3D8F-9519-8DDD-DC2EEE55B7C7}"/>
              </a:ext>
            </a:extLst>
          </p:cNvPr>
          <p:cNvPicPr>
            <a:picLocks noChangeAspect="1"/>
          </p:cNvPicPr>
          <p:nvPr/>
        </p:nvPicPr>
        <p:blipFill>
          <a:blip r:embed="rId9"/>
          <a:stretch>
            <a:fillRect/>
          </a:stretch>
        </p:blipFill>
        <p:spPr>
          <a:xfrm>
            <a:off x="9356901" y="4303369"/>
            <a:ext cx="7661589" cy="9692167"/>
          </a:xfrm>
          <a:prstGeom prst="rect">
            <a:avLst/>
          </a:prstGeom>
        </p:spPr>
      </p:pic>
    </p:spTree>
    <p:extLst>
      <p:ext uri="{BB962C8B-B14F-4D97-AF65-F5344CB8AC3E}">
        <p14:creationId xmlns:p14="http://schemas.microsoft.com/office/powerpoint/2010/main" val="2237609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F37212D-A651-4534-9437-D469FB466102}"/>
              </a:ext>
            </a:extLst>
          </p:cNvPr>
          <p:cNvSpPr txBox="1"/>
          <p:nvPr/>
        </p:nvSpPr>
        <p:spPr>
          <a:xfrm>
            <a:off x="4066222" y="5138594"/>
            <a:ext cx="11251657" cy="738664"/>
          </a:xfrm>
          <a:prstGeom prst="rect">
            <a:avLst/>
          </a:prstGeom>
        </p:spPr>
        <p:txBody>
          <a:bodyPr wrap="square" lIns="0" tIns="0" rIns="0" bIns="0" rtlCol="0" anchor="t">
            <a:spAutoFit/>
          </a:bodyPr>
          <a:lstStyle/>
          <a:p>
            <a:pPr algn="ctr"/>
            <a:r>
              <a:rPr lang="es-419" sz="4800" b="1" spc="68" dirty="0">
                <a:solidFill>
                  <a:srgbClr val="605048"/>
                </a:solidFill>
                <a:latin typeface="Segoe UI Variable Display Light" pitchFamily="2" charset="0"/>
                <a:ea typeface="Tangerine Bold"/>
                <a:cs typeface="Tangerine Bold"/>
                <a:sym typeface="Tangerine Bold"/>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pic>
        <p:nvPicPr>
          <p:cNvPr id="10" name="Picture 9">
            <a:extLst>
              <a:ext uri="{FF2B5EF4-FFF2-40B4-BE49-F238E27FC236}">
                <a16:creationId xmlns:a16="http://schemas.microsoft.com/office/drawing/2014/main" id="{63BB8CCA-1CCE-637D-978A-D188B051A026}"/>
              </a:ext>
            </a:extLst>
          </p:cNvPr>
          <p:cNvPicPr>
            <a:picLocks noChangeAspect="1"/>
          </p:cNvPicPr>
          <p:nvPr/>
        </p:nvPicPr>
        <p:blipFill>
          <a:blip r:embed="rId2"/>
          <a:srcRect t="1" r="44619" b="-959"/>
          <a:stretch/>
        </p:blipFill>
        <p:spPr>
          <a:xfrm>
            <a:off x="3908" y="-7208"/>
            <a:ext cx="4062314" cy="8655908"/>
          </a:xfrm>
          <a:prstGeom prst="rect">
            <a:avLst/>
          </a:prstGeom>
        </p:spPr>
      </p:pic>
      <p:pic>
        <p:nvPicPr>
          <p:cNvPr id="7" name="Picture 6">
            <a:extLst>
              <a:ext uri="{FF2B5EF4-FFF2-40B4-BE49-F238E27FC236}">
                <a16:creationId xmlns:a16="http://schemas.microsoft.com/office/drawing/2014/main" id="{F267A914-EE15-6711-A30E-A50163AD471E}"/>
              </a:ext>
            </a:extLst>
          </p:cNvPr>
          <p:cNvPicPr>
            <a:picLocks noChangeAspect="1"/>
          </p:cNvPicPr>
          <p:nvPr/>
        </p:nvPicPr>
        <p:blipFill>
          <a:blip r:embed="rId3"/>
          <a:srcRect l="1052" r="-1"/>
          <a:stretch/>
        </p:blipFill>
        <p:spPr>
          <a:xfrm>
            <a:off x="3948014" y="0"/>
            <a:ext cx="14339986" cy="10312499"/>
          </a:xfrm>
          <a:prstGeom prst="rect">
            <a:avLst/>
          </a:prstGeom>
        </p:spPr>
      </p:pic>
      <p:sp>
        <p:nvSpPr>
          <p:cNvPr id="3" name="Freeform 3"/>
          <p:cNvSpPr/>
          <p:nvPr/>
        </p:nvSpPr>
        <p:spPr>
          <a:xfrm>
            <a:off x="1788084" y="114300"/>
            <a:ext cx="7456844" cy="3119450"/>
          </a:xfrm>
          <a:custGeom>
            <a:avLst/>
            <a:gdLst/>
            <a:ahLst/>
            <a:cxnLst/>
            <a:rect l="l" t="t" r="r" b="b"/>
            <a:pathLst>
              <a:path w="4857683" h="5003690">
                <a:moveTo>
                  <a:pt x="0" y="0"/>
                </a:moveTo>
                <a:lnTo>
                  <a:pt x="4857682" y="0"/>
                </a:lnTo>
                <a:lnTo>
                  <a:pt x="4857682" y="5003690"/>
                </a:lnTo>
                <a:lnTo>
                  <a:pt x="0" y="5003690"/>
                </a:lnTo>
                <a:lnTo>
                  <a:pt x="0" y="0"/>
                </a:lnTo>
                <a:close/>
              </a:path>
            </a:pathLst>
          </a:custGeom>
          <a:blipFill>
            <a:blip r:embed="rId4"/>
            <a:stretch>
              <a:fillRect l="-90538" t="-63243"/>
            </a:stretch>
          </a:blipFill>
        </p:spPr>
      </p:sp>
      <p:sp>
        <p:nvSpPr>
          <p:cNvPr id="4" name="TextBox 4"/>
          <p:cNvSpPr txBox="1"/>
          <p:nvPr/>
        </p:nvSpPr>
        <p:spPr>
          <a:xfrm>
            <a:off x="-595139" y="223451"/>
            <a:ext cx="4620678" cy="795089"/>
          </a:xfrm>
          <a:prstGeom prst="rect">
            <a:avLst/>
          </a:prstGeom>
        </p:spPr>
        <p:txBody>
          <a:bodyPr lIns="0" tIns="0" rIns="0" bIns="0" rtlCol="0" anchor="t">
            <a:spAutoFit/>
          </a:bodyPr>
          <a:lstStyle/>
          <a:p>
            <a:pPr algn="ctr">
              <a:lnSpc>
                <a:spcPts val="6160"/>
              </a:lnSpc>
              <a:spcBef>
                <a:spcPct val="0"/>
              </a:spcBef>
            </a:pPr>
            <a:r>
              <a:rPr lang="ru-RU" sz="4400" spc="220" dirty="0">
                <a:solidFill>
                  <a:srgbClr val="605048"/>
                </a:solidFill>
                <a:latin typeface="Carelia"/>
                <a:ea typeface="Carelia"/>
                <a:cs typeface="Carelia"/>
                <a:sym typeface="Carelia"/>
              </a:rPr>
              <a:t>Помните</a:t>
            </a:r>
            <a:endParaRPr lang="en-US" sz="4400" spc="220" dirty="0">
              <a:solidFill>
                <a:srgbClr val="605048"/>
              </a:solidFill>
              <a:latin typeface="Carelia"/>
              <a:ea typeface="Carelia"/>
              <a:cs typeface="Carelia"/>
              <a:sym typeface="Carelia"/>
            </a:endParaRPr>
          </a:p>
        </p:txBody>
      </p:sp>
      <p:pic>
        <p:nvPicPr>
          <p:cNvPr id="8" name="Picture 2">
            <a:extLst>
              <a:ext uri="{FF2B5EF4-FFF2-40B4-BE49-F238E27FC236}">
                <a16:creationId xmlns:a16="http://schemas.microsoft.com/office/drawing/2014/main" id="{D8E1ABF7-E4FE-BA03-97A5-FAA316E55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627994"/>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
            <a:extLst>
              <a:ext uri="{FF2B5EF4-FFF2-40B4-BE49-F238E27FC236}">
                <a16:creationId xmlns:a16="http://schemas.microsoft.com/office/drawing/2014/main" id="{CDEA2FDD-E0CC-8ACD-22E9-1D4F32D276CC}"/>
              </a:ext>
            </a:extLst>
          </p:cNvPr>
          <p:cNvSpPr/>
          <p:nvPr/>
        </p:nvSpPr>
        <p:spPr>
          <a:xfrm>
            <a:off x="1761375" y="3019394"/>
            <a:ext cx="7466094" cy="3240698"/>
          </a:xfrm>
          <a:custGeom>
            <a:avLst/>
            <a:gdLst/>
            <a:ahLst/>
            <a:cxnLst/>
            <a:rect l="l" t="t" r="r" b="b"/>
            <a:pathLst>
              <a:path w="4857683" h="5003690">
                <a:moveTo>
                  <a:pt x="0" y="0"/>
                </a:moveTo>
                <a:lnTo>
                  <a:pt x="4857682" y="0"/>
                </a:lnTo>
                <a:lnTo>
                  <a:pt x="4857682" y="5003690"/>
                </a:lnTo>
                <a:lnTo>
                  <a:pt x="0" y="5003690"/>
                </a:lnTo>
                <a:lnTo>
                  <a:pt x="0" y="0"/>
                </a:lnTo>
                <a:close/>
              </a:path>
            </a:pathLst>
          </a:custGeom>
          <a:blipFill>
            <a:blip r:embed="rId4"/>
            <a:stretch>
              <a:fillRect l="-90538" t="-63243"/>
            </a:stretch>
          </a:blipFill>
        </p:spPr>
      </p:sp>
      <p:sp>
        <p:nvSpPr>
          <p:cNvPr id="14" name="Freeform 3">
            <a:extLst>
              <a:ext uri="{FF2B5EF4-FFF2-40B4-BE49-F238E27FC236}">
                <a16:creationId xmlns:a16="http://schemas.microsoft.com/office/drawing/2014/main" id="{EBFDFA87-99A7-3130-8657-B63F2F36C796}"/>
              </a:ext>
            </a:extLst>
          </p:cNvPr>
          <p:cNvSpPr/>
          <p:nvPr/>
        </p:nvSpPr>
        <p:spPr>
          <a:xfrm>
            <a:off x="1779247" y="6075303"/>
            <a:ext cx="7364753" cy="4460647"/>
          </a:xfrm>
          <a:custGeom>
            <a:avLst/>
            <a:gdLst/>
            <a:ahLst/>
            <a:cxnLst/>
            <a:rect l="l" t="t" r="r" b="b"/>
            <a:pathLst>
              <a:path w="4857683" h="5003690">
                <a:moveTo>
                  <a:pt x="0" y="0"/>
                </a:moveTo>
                <a:lnTo>
                  <a:pt x="4857682" y="0"/>
                </a:lnTo>
                <a:lnTo>
                  <a:pt x="4857682" y="5003690"/>
                </a:lnTo>
                <a:lnTo>
                  <a:pt x="0" y="5003690"/>
                </a:lnTo>
                <a:lnTo>
                  <a:pt x="0" y="0"/>
                </a:lnTo>
                <a:close/>
              </a:path>
            </a:pathLst>
          </a:custGeom>
          <a:blipFill>
            <a:blip r:embed="rId4"/>
            <a:stretch>
              <a:fillRect l="-90538" t="-63243"/>
            </a:stretch>
          </a:blipFill>
        </p:spPr>
      </p:sp>
      <p:sp>
        <p:nvSpPr>
          <p:cNvPr id="15" name="TextBox 4">
            <a:extLst>
              <a:ext uri="{FF2B5EF4-FFF2-40B4-BE49-F238E27FC236}">
                <a16:creationId xmlns:a16="http://schemas.microsoft.com/office/drawing/2014/main" id="{698F0869-4F22-6051-DF73-2637ECA7C4E1}"/>
              </a:ext>
            </a:extLst>
          </p:cNvPr>
          <p:cNvSpPr txBox="1"/>
          <p:nvPr/>
        </p:nvSpPr>
        <p:spPr>
          <a:xfrm>
            <a:off x="-522255" y="3030955"/>
            <a:ext cx="4620678" cy="795089"/>
          </a:xfrm>
          <a:prstGeom prst="rect">
            <a:avLst/>
          </a:prstGeom>
        </p:spPr>
        <p:txBody>
          <a:bodyPr lIns="0" tIns="0" rIns="0" bIns="0" rtlCol="0" anchor="t">
            <a:spAutoFit/>
          </a:bodyPr>
          <a:lstStyle/>
          <a:p>
            <a:pPr algn="ctr">
              <a:lnSpc>
                <a:spcPts val="6160"/>
              </a:lnSpc>
              <a:spcBef>
                <a:spcPct val="0"/>
              </a:spcBef>
            </a:pPr>
            <a:r>
              <a:rPr lang="ru-RU" sz="4400" spc="220" dirty="0">
                <a:solidFill>
                  <a:srgbClr val="605048"/>
                </a:solidFill>
                <a:latin typeface="Carelia"/>
                <a:ea typeface="Carelia"/>
                <a:cs typeface="Carelia"/>
                <a:sym typeface="Carelia"/>
              </a:rPr>
              <a:t>Важно</a:t>
            </a:r>
            <a:endParaRPr lang="en-US" sz="4400" spc="220" dirty="0">
              <a:solidFill>
                <a:srgbClr val="605048"/>
              </a:solidFill>
              <a:latin typeface="Carelia"/>
              <a:ea typeface="Carelia"/>
              <a:cs typeface="Carelia"/>
              <a:sym typeface="Carelia"/>
            </a:endParaRPr>
          </a:p>
        </p:txBody>
      </p:sp>
      <p:sp>
        <p:nvSpPr>
          <p:cNvPr id="16" name="TextBox 4">
            <a:extLst>
              <a:ext uri="{FF2B5EF4-FFF2-40B4-BE49-F238E27FC236}">
                <a16:creationId xmlns:a16="http://schemas.microsoft.com/office/drawing/2014/main" id="{E9D45021-8EE5-03D4-D84A-611A1D2E17EE}"/>
              </a:ext>
            </a:extLst>
          </p:cNvPr>
          <p:cNvSpPr txBox="1"/>
          <p:nvPr/>
        </p:nvSpPr>
        <p:spPr>
          <a:xfrm>
            <a:off x="-398894" y="5862548"/>
            <a:ext cx="4620678" cy="795089"/>
          </a:xfrm>
          <a:prstGeom prst="rect">
            <a:avLst/>
          </a:prstGeom>
        </p:spPr>
        <p:txBody>
          <a:bodyPr lIns="0" tIns="0" rIns="0" bIns="0" rtlCol="0" anchor="t">
            <a:spAutoFit/>
          </a:bodyPr>
          <a:lstStyle/>
          <a:p>
            <a:pPr algn="ctr">
              <a:lnSpc>
                <a:spcPts val="6160"/>
              </a:lnSpc>
              <a:spcBef>
                <a:spcPct val="0"/>
              </a:spcBef>
            </a:pPr>
            <a:r>
              <a:rPr lang="ru-RU" sz="4400" spc="220" dirty="0">
                <a:solidFill>
                  <a:srgbClr val="605048"/>
                </a:solidFill>
                <a:latin typeface="Carelia"/>
                <a:ea typeface="Carelia"/>
                <a:cs typeface="Carelia"/>
                <a:sym typeface="Carelia"/>
              </a:rPr>
              <a:t>Подумайте</a:t>
            </a:r>
            <a:endParaRPr lang="en-US" sz="4400" spc="220" dirty="0">
              <a:solidFill>
                <a:srgbClr val="605048"/>
              </a:solidFill>
              <a:latin typeface="Carelia"/>
              <a:ea typeface="Carelia"/>
              <a:cs typeface="Carelia"/>
              <a:sym typeface="Carelia"/>
            </a:endParaRPr>
          </a:p>
        </p:txBody>
      </p:sp>
      <p:sp>
        <p:nvSpPr>
          <p:cNvPr id="17" name="TextBox 5">
            <a:extLst>
              <a:ext uri="{FF2B5EF4-FFF2-40B4-BE49-F238E27FC236}">
                <a16:creationId xmlns:a16="http://schemas.microsoft.com/office/drawing/2014/main" id="{A05BF64F-507E-E2B3-FCA7-EBB14432D92D}"/>
              </a:ext>
            </a:extLst>
          </p:cNvPr>
          <p:cNvSpPr txBox="1"/>
          <p:nvPr/>
        </p:nvSpPr>
        <p:spPr>
          <a:xfrm>
            <a:off x="2129514" y="3829631"/>
            <a:ext cx="6557286" cy="1436291"/>
          </a:xfrm>
          <a:prstGeom prst="rect">
            <a:avLst/>
          </a:prstGeom>
        </p:spPr>
        <p:txBody>
          <a:bodyPr wrap="square" lIns="0" tIns="0" rIns="0" bIns="0" rtlCol="0" anchor="t">
            <a:spAutoFit/>
          </a:bodyPr>
          <a:lstStyle/>
          <a:p>
            <a:pPr algn="ctr">
              <a:lnSpc>
                <a:spcPts val="2800"/>
              </a:lnSpc>
            </a:pPr>
            <a:r>
              <a:rPr lang="ru-RU" sz="2400" dirty="0">
                <a:solidFill>
                  <a:srgbClr val="605048"/>
                </a:solidFill>
                <a:latin typeface="Glacial Indifference"/>
                <a:ea typeface="Glacial Indifference"/>
                <a:cs typeface="Glacial Indifference"/>
                <a:sym typeface="Glacial Indifference"/>
              </a:rPr>
              <a:t>Изучение истории, гуманитарной науки, зависит от современных технологий. Вернее, чем больше мы изобретаем, тем больше можем узнать о прошлом.</a:t>
            </a:r>
            <a:endParaRPr lang="en-US" sz="2400" dirty="0">
              <a:solidFill>
                <a:srgbClr val="605048"/>
              </a:solidFill>
              <a:latin typeface="Glacial Indifference"/>
              <a:ea typeface="Glacial Indifference"/>
              <a:cs typeface="Glacial Indifference"/>
              <a:sym typeface="Glacial Indifference"/>
            </a:endParaRPr>
          </a:p>
        </p:txBody>
      </p:sp>
      <p:sp>
        <p:nvSpPr>
          <p:cNvPr id="18" name="TextBox 5">
            <a:extLst>
              <a:ext uri="{FF2B5EF4-FFF2-40B4-BE49-F238E27FC236}">
                <a16:creationId xmlns:a16="http://schemas.microsoft.com/office/drawing/2014/main" id="{09EA94E9-40FC-458A-345A-AC78FA5207DE}"/>
              </a:ext>
            </a:extLst>
          </p:cNvPr>
          <p:cNvSpPr txBox="1"/>
          <p:nvPr/>
        </p:nvSpPr>
        <p:spPr>
          <a:xfrm>
            <a:off x="1851534" y="6454412"/>
            <a:ext cx="7322295" cy="3185487"/>
          </a:xfrm>
          <a:prstGeom prst="rect">
            <a:avLst/>
          </a:prstGeom>
        </p:spPr>
        <p:txBody>
          <a:bodyPr wrap="square" lIns="0" tIns="0" rIns="0" bIns="0" rtlCol="0" anchor="t">
            <a:spAutoFit/>
          </a:bodyPr>
          <a:lstStyle/>
          <a:p>
            <a:pPr algn="ctr"/>
            <a:r>
              <a:rPr lang="ru-RU" sz="2300" dirty="0">
                <a:solidFill>
                  <a:srgbClr val="605048"/>
                </a:solidFill>
                <a:latin typeface="Glacial Indifference"/>
                <a:ea typeface="Glacial Indifference"/>
                <a:cs typeface="Glacial Indifference"/>
                <a:sym typeface="Glacial Indifference"/>
              </a:rPr>
              <a:t>Одна из причин, по которой прилагаются усилия, чтобы понять больше о нашем прошлом, заключается в том, чтобы извлечь уроки из идей и мыслей, которые они направили в наше настоящее.</a:t>
            </a:r>
          </a:p>
          <a:p>
            <a:pPr algn="ctr"/>
            <a:r>
              <a:rPr lang="ru-RU" sz="2300" dirty="0">
                <a:solidFill>
                  <a:srgbClr val="605048"/>
                </a:solidFill>
                <a:latin typeface="Glacial Indifference"/>
                <a:ea typeface="Glacial Indifference"/>
                <a:cs typeface="Glacial Indifference"/>
                <a:sym typeface="Glacial Indifference"/>
              </a:rPr>
              <a:t>Если бы реформа, которая была проведена раньше, сработала, то сработала бы и сейчас?</a:t>
            </a:r>
          </a:p>
          <a:p>
            <a:pPr algn="ctr"/>
            <a:r>
              <a:rPr lang="ru-RU" sz="2300" dirty="0">
                <a:solidFill>
                  <a:srgbClr val="605048"/>
                </a:solidFill>
                <a:latin typeface="Glacial Indifference"/>
                <a:ea typeface="Glacial Indifference"/>
                <a:cs typeface="Glacial Indifference"/>
                <a:sym typeface="Glacial Indifference"/>
              </a:rPr>
              <a:t>История - это руководство или руководство по учебным пособиям?</a:t>
            </a:r>
          </a:p>
          <a:p>
            <a:pPr algn="ctr"/>
            <a:r>
              <a:rPr lang="ru-RU" sz="2300" dirty="0">
                <a:solidFill>
                  <a:srgbClr val="605048"/>
                </a:solidFill>
                <a:latin typeface="Glacial Indifference"/>
                <a:ea typeface="Glacial Indifference"/>
                <a:cs typeface="Glacial Indifference"/>
                <a:sym typeface="Glacial Indifference"/>
              </a:rPr>
              <a:t>Следует ли помнить мышление или идею?</a:t>
            </a:r>
            <a:endParaRPr lang="en-US" sz="2300" dirty="0">
              <a:solidFill>
                <a:srgbClr val="605048"/>
              </a:solidFill>
              <a:latin typeface="Glacial Indifference"/>
              <a:ea typeface="Glacial Indifference"/>
              <a:cs typeface="Glacial Indifference"/>
              <a:sym typeface="Glacial Indifference"/>
            </a:endParaRPr>
          </a:p>
        </p:txBody>
      </p:sp>
      <p:sp>
        <p:nvSpPr>
          <p:cNvPr id="20" name="TextBox 16">
            <a:extLst>
              <a:ext uri="{FF2B5EF4-FFF2-40B4-BE49-F238E27FC236}">
                <a16:creationId xmlns:a16="http://schemas.microsoft.com/office/drawing/2014/main" id="{215DEAD4-3D98-9A23-741B-0B313C8D7CB6}"/>
              </a:ext>
            </a:extLst>
          </p:cNvPr>
          <p:cNvSpPr txBox="1"/>
          <p:nvPr/>
        </p:nvSpPr>
        <p:spPr>
          <a:xfrm>
            <a:off x="13743322" y="432370"/>
            <a:ext cx="5513187" cy="630942"/>
          </a:xfrm>
          <a:prstGeom prst="rect">
            <a:avLst/>
          </a:prstGeom>
        </p:spPr>
        <p:txBody>
          <a:bodyPr lIns="0" tIns="0" rIns="0" bIns="0" rtlCol="0" anchor="t">
            <a:spAutoFit/>
          </a:bodyPr>
          <a:lstStyle/>
          <a:p>
            <a:pPr algn="l">
              <a:lnSpc>
                <a:spcPts val="4407"/>
              </a:lnSpc>
            </a:pPr>
            <a:r>
              <a:rPr lang="ru-RU" sz="5400" dirty="0">
                <a:solidFill>
                  <a:schemeClr val="tx1">
                    <a:lumMod val="85000"/>
                    <a:lumOff val="15000"/>
                  </a:schemeClr>
                </a:solidFill>
                <a:latin typeface="Carelia"/>
                <a:ea typeface="Carelia"/>
                <a:cs typeface="Carelia"/>
                <a:sym typeface="Carelia"/>
              </a:rPr>
              <a:t>Заключение</a:t>
            </a:r>
            <a:endParaRPr lang="en-US" sz="5400" dirty="0">
              <a:solidFill>
                <a:schemeClr val="tx1">
                  <a:lumMod val="85000"/>
                  <a:lumOff val="15000"/>
                </a:schemeClr>
              </a:solidFill>
              <a:latin typeface="Carelia"/>
              <a:ea typeface="Carelia"/>
              <a:cs typeface="Carelia"/>
              <a:sym typeface="Carelia"/>
            </a:endParaRPr>
          </a:p>
        </p:txBody>
      </p:sp>
      <p:sp>
        <p:nvSpPr>
          <p:cNvPr id="2" name="TextBox 5">
            <a:extLst>
              <a:ext uri="{FF2B5EF4-FFF2-40B4-BE49-F238E27FC236}">
                <a16:creationId xmlns:a16="http://schemas.microsoft.com/office/drawing/2014/main" id="{D5E76097-AB82-5EF9-8301-8F493ABD2F0A}"/>
              </a:ext>
            </a:extLst>
          </p:cNvPr>
          <p:cNvSpPr txBox="1"/>
          <p:nvPr/>
        </p:nvSpPr>
        <p:spPr>
          <a:xfrm>
            <a:off x="2068593" y="870738"/>
            <a:ext cx="6557286" cy="1436291"/>
          </a:xfrm>
          <a:prstGeom prst="rect">
            <a:avLst/>
          </a:prstGeom>
        </p:spPr>
        <p:txBody>
          <a:bodyPr wrap="square" lIns="0" tIns="0" rIns="0" bIns="0" rtlCol="0" anchor="t">
            <a:spAutoFit/>
          </a:bodyPr>
          <a:lstStyle/>
          <a:p>
            <a:pPr algn="ctr">
              <a:lnSpc>
                <a:spcPts val="2800"/>
              </a:lnSpc>
            </a:pPr>
            <a:r>
              <a:rPr lang="ru-RU" sz="2400" dirty="0">
                <a:solidFill>
                  <a:srgbClr val="605048"/>
                </a:solidFill>
                <a:latin typeface="Glacial Indifference"/>
                <a:ea typeface="Glacial Indifference"/>
                <a:cs typeface="Glacial Indifference"/>
                <a:sym typeface="Glacial Indifference"/>
              </a:rPr>
              <a:t>Многие идеи и концепции, изложенные в древних текстах, актуальны и сегодня. Понимая эти тексты, мы можем применять их учения к современным проблемам.</a:t>
            </a:r>
            <a:endParaRPr lang="en-US" sz="2400" dirty="0">
              <a:solidFill>
                <a:srgbClr val="605048"/>
              </a:solidFill>
              <a:latin typeface="Glacial Indifference"/>
              <a:ea typeface="Glacial Indifference"/>
              <a:cs typeface="Glacial Indifference"/>
              <a:sym typeface="Glacial Indifferenc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ru-RU" dirty="0"/>
          </a:p>
        </p:txBody>
      </p:sp>
      <p:sp>
        <p:nvSpPr>
          <p:cNvPr id="21" name="TextBox 18">
            <a:extLst>
              <a:ext uri="{FF2B5EF4-FFF2-40B4-BE49-F238E27FC236}">
                <a16:creationId xmlns:a16="http://schemas.microsoft.com/office/drawing/2014/main" id="{C85A06D3-67C1-BB10-209E-146CCC14E0BB}"/>
              </a:ext>
            </a:extLst>
          </p:cNvPr>
          <p:cNvSpPr txBox="1"/>
          <p:nvPr/>
        </p:nvSpPr>
        <p:spPr>
          <a:xfrm>
            <a:off x="4556526" y="4581210"/>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grpSp>
        <p:nvGrpSpPr>
          <p:cNvPr id="3" name="Group 3"/>
          <p:cNvGrpSpPr>
            <a:grpSpLocks noChangeAspect="1"/>
          </p:cNvGrpSpPr>
          <p:nvPr/>
        </p:nvGrpSpPr>
        <p:grpSpPr>
          <a:xfrm rot="-3883786">
            <a:off x="13894499" y="-2467376"/>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sp>
        <p:nvSpPr>
          <p:cNvPr id="6" name="Freeform 6"/>
          <p:cNvSpPr/>
          <p:nvPr/>
        </p:nvSpPr>
        <p:spPr>
          <a:xfrm>
            <a:off x="4516119" y="1477337"/>
            <a:ext cx="13390881" cy="9146108"/>
          </a:xfrm>
          <a:custGeom>
            <a:avLst/>
            <a:gdLst/>
            <a:ahLst/>
            <a:cxnLst/>
            <a:rect l="l" t="t" r="r" b="b"/>
            <a:pathLst>
              <a:path w="9255763" h="7961133">
                <a:moveTo>
                  <a:pt x="0" y="0"/>
                </a:moveTo>
                <a:lnTo>
                  <a:pt x="9255762" y="0"/>
                </a:lnTo>
                <a:lnTo>
                  <a:pt x="9255762" y="7961133"/>
                </a:lnTo>
                <a:lnTo>
                  <a:pt x="0" y="7961133"/>
                </a:lnTo>
                <a:lnTo>
                  <a:pt x="0" y="0"/>
                </a:lnTo>
                <a:close/>
              </a:path>
            </a:pathLst>
          </a:custGeom>
          <a:blipFill>
            <a:blip r:embed="rId5"/>
            <a:stretch>
              <a:fillRect/>
            </a:stretch>
          </a:blipFill>
        </p:spPr>
      </p:sp>
      <p:sp>
        <p:nvSpPr>
          <p:cNvPr id="7" name="TextBox 7"/>
          <p:cNvSpPr txBox="1"/>
          <p:nvPr/>
        </p:nvSpPr>
        <p:spPr>
          <a:xfrm>
            <a:off x="1931186" y="1303235"/>
            <a:ext cx="8594423" cy="761747"/>
          </a:xfrm>
          <a:prstGeom prst="rect">
            <a:avLst/>
          </a:prstGeom>
        </p:spPr>
        <p:txBody>
          <a:bodyPr lIns="0" tIns="0" rIns="0" bIns="0" rtlCol="0" anchor="t">
            <a:spAutoFit/>
          </a:bodyPr>
          <a:lstStyle/>
          <a:p>
            <a:pPr algn="l">
              <a:lnSpc>
                <a:spcPts val="4407"/>
              </a:lnSpc>
            </a:pPr>
            <a:r>
              <a:rPr lang="ru-RU" sz="8800" dirty="0">
                <a:solidFill>
                  <a:srgbClr val="605048"/>
                </a:solidFill>
                <a:latin typeface="Carelia"/>
                <a:ea typeface="Carelia"/>
                <a:cs typeface="Carelia"/>
                <a:sym typeface="Carelia"/>
              </a:rPr>
              <a:t>Ссылки</a:t>
            </a:r>
            <a:endParaRPr lang="en-US" sz="8800" dirty="0">
              <a:solidFill>
                <a:srgbClr val="605048"/>
              </a:solidFill>
              <a:latin typeface="Carelia"/>
              <a:ea typeface="Carelia"/>
              <a:cs typeface="Carelia"/>
              <a:sym typeface="Carelia"/>
            </a:endParaRPr>
          </a:p>
        </p:txBody>
      </p:sp>
      <p:grpSp>
        <p:nvGrpSpPr>
          <p:cNvPr id="9" name="Group 9"/>
          <p:cNvGrpSpPr>
            <a:grpSpLocks noChangeAspect="1"/>
          </p:cNvGrpSpPr>
          <p:nvPr/>
        </p:nvGrpSpPr>
        <p:grpSpPr>
          <a:xfrm rot="6438578">
            <a:off x="632588" y="6941815"/>
            <a:ext cx="4146901" cy="6163954"/>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6472809" y="5921589"/>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grpSp>
        <p:nvGrpSpPr>
          <p:cNvPr id="15" name="Group 15"/>
          <p:cNvGrpSpPr>
            <a:grpSpLocks noChangeAspect="1"/>
          </p:cNvGrpSpPr>
          <p:nvPr/>
        </p:nvGrpSpPr>
        <p:grpSpPr>
          <a:xfrm rot="-7307119">
            <a:off x="13862558" y="-3533092"/>
            <a:ext cx="10902197" cy="7550781"/>
            <a:chOff x="0" y="0"/>
            <a:chExt cx="3429000" cy="2374900"/>
          </a:xfrm>
        </p:grpSpPr>
        <p:sp>
          <p:nvSpPr>
            <p:cNvPr id="16" name="Freeform 16"/>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278" b="-278"/>
              </a:stretch>
            </a:blipFill>
          </p:spPr>
        </p:sp>
        <p:sp>
          <p:nvSpPr>
            <p:cNvPr id="17" name="Freeform 17"/>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sp>
        <p:nvSpPr>
          <p:cNvPr id="18" name="Freeform 18"/>
          <p:cNvSpPr/>
          <p:nvPr/>
        </p:nvSpPr>
        <p:spPr>
          <a:xfrm rot="6388641">
            <a:off x="-1851477" y="-1782207"/>
            <a:ext cx="4019186" cy="6136162"/>
          </a:xfrm>
          <a:custGeom>
            <a:avLst/>
            <a:gdLst/>
            <a:ahLst/>
            <a:cxnLst/>
            <a:rect l="l" t="t" r="r" b="b"/>
            <a:pathLst>
              <a:path w="4019186" h="6136162">
                <a:moveTo>
                  <a:pt x="0" y="0"/>
                </a:moveTo>
                <a:lnTo>
                  <a:pt x="4019186" y="0"/>
                </a:lnTo>
                <a:lnTo>
                  <a:pt x="4019186" y="6136163"/>
                </a:lnTo>
                <a:lnTo>
                  <a:pt x="0" y="6136163"/>
                </a:lnTo>
                <a:lnTo>
                  <a:pt x="0" y="0"/>
                </a:lnTo>
                <a:close/>
              </a:path>
            </a:pathLst>
          </a:custGeom>
          <a:blipFill>
            <a:blip r:embed="rId8"/>
            <a:stretch>
              <a:fillRect/>
            </a:stretch>
          </a:blipFill>
        </p:spPr>
      </p:sp>
      <p:sp>
        <p:nvSpPr>
          <p:cNvPr id="19" name="Freeform 19"/>
          <p:cNvSpPr/>
          <p:nvPr/>
        </p:nvSpPr>
        <p:spPr>
          <a:xfrm rot="-160405">
            <a:off x="15165536" y="6265084"/>
            <a:ext cx="3507936" cy="4278879"/>
          </a:xfrm>
          <a:custGeom>
            <a:avLst/>
            <a:gdLst/>
            <a:ahLst/>
            <a:cxnLst/>
            <a:rect l="l" t="t" r="r" b="b"/>
            <a:pathLst>
              <a:path w="3507936" h="4278879">
                <a:moveTo>
                  <a:pt x="0" y="0"/>
                </a:moveTo>
                <a:lnTo>
                  <a:pt x="3507936" y="0"/>
                </a:lnTo>
                <a:lnTo>
                  <a:pt x="3507936" y="4278879"/>
                </a:lnTo>
                <a:lnTo>
                  <a:pt x="0" y="4278879"/>
                </a:lnTo>
                <a:lnTo>
                  <a:pt x="0" y="0"/>
                </a:lnTo>
                <a:close/>
              </a:path>
            </a:pathLst>
          </a:custGeom>
          <a:blipFill>
            <a:blip r:embed="rId9"/>
            <a:stretch>
              <a:fillRect/>
            </a:stretch>
          </a:blipFill>
        </p:spPr>
      </p:sp>
      <p:sp>
        <p:nvSpPr>
          <p:cNvPr id="20" name="TextBox 4">
            <a:extLst>
              <a:ext uri="{FF2B5EF4-FFF2-40B4-BE49-F238E27FC236}">
                <a16:creationId xmlns:a16="http://schemas.microsoft.com/office/drawing/2014/main" id="{2D5B04C4-15B1-DDCE-82AB-0B8C5714DB67}"/>
              </a:ext>
            </a:extLst>
          </p:cNvPr>
          <p:cNvSpPr txBox="1"/>
          <p:nvPr/>
        </p:nvSpPr>
        <p:spPr>
          <a:xfrm>
            <a:off x="4875266" y="2535974"/>
            <a:ext cx="12498334" cy="7816242"/>
          </a:xfrm>
          <a:prstGeom prst="rect">
            <a:avLst/>
          </a:prstGeom>
        </p:spPr>
        <p:txBody>
          <a:bodyPr wrap="square" lIns="0" tIns="0" rIns="0" bIns="0" rtlCol="0" anchor="t">
            <a:spAutoFit/>
          </a:bodyPr>
          <a:lstStyle/>
          <a:p>
            <a:pPr marL="457200" indent="-457200">
              <a:lnSpc>
                <a:spcPts val="3360"/>
              </a:lnSpc>
              <a:buFont typeface="+mj-lt"/>
              <a:buAutoNum type="arabicPeriod"/>
            </a:pPr>
            <a:r>
              <a:rPr lang="ru-RU" sz="2400" dirty="0">
                <a:solidFill>
                  <a:srgbClr val="605048"/>
                </a:solidFill>
                <a:latin typeface="Glacial Indifference"/>
                <a:ea typeface="Glacial Indifference"/>
                <a:cs typeface="Glacial Indifference"/>
                <a:sym typeface="Glacial Indifference"/>
              </a:rPr>
              <a:t>«Эпиграфика Древней Руси </a:t>
            </a:r>
            <a:r>
              <a:rPr lang="en-US" sz="2400" dirty="0">
                <a:solidFill>
                  <a:srgbClr val="605048"/>
                </a:solidFill>
                <a:latin typeface="Glacial Indifference"/>
                <a:ea typeface="Glacial Indifference"/>
                <a:cs typeface="Glacial Indifference"/>
                <a:sym typeface="Glacial Indifference"/>
              </a:rPr>
              <a:t>XI–XV </a:t>
            </a:r>
            <a:r>
              <a:rPr lang="ru-RU" sz="2400" dirty="0">
                <a:solidFill>
                  <a:srgbClr val="605048"/>
                </a:solidFill>
                <a:latin typeface="Glacial Indifference"/>
                <a:ea typeface="Glacial Indifference"/>
                <a:cs typeface="Glacial Indifference"/>
                <a:sym typeface="Glacial Indifference"/>
              </a:rPr>
              <a:t>веков»:</a:t>
            </a:r>
            <a:r>
              <a:rPr lang="es-419" sz="2400" dirty="0">
                <a:solidFill>
                  <a:srgbClr val="605048"/>
                </a:solidFill>
                <a:latin typeface="Glacial Indifference"/>
                <a:ea typeface="Glacial Indifference"/>
                <a:cs typeface="Glacial Indifference"/>
                <a:sym typeface="Glacial Indifference"/>
              </a:rPr>
              <a:t> </a:t>
            </a:r>
            <a:r>
              <a:rPr lang="en-US" sz="2400" dirty="0">
                <a:solidFill>
                  <a:srgbClr val="605048"/>
                </a:solidFill>
                <a:latin typeface="Glacial Indifference"/>
                <a:ea typeface="Glacial Indifference"/>
                <a:cs typeface="Glacial Indifference"/>
                <a:sym typeface="Glacial Indifference"/>
                <a:hlinkClick r:id="rId10"/>
              </a:rPr>
              <a:t>https://rssda.su/projects/ep-rus/</a:t>
            </a:r>
            <a:r>
              <a:rPr lang="en-US" sz="2400" dirty="0">
                <a:solidFill>
                  <a:srgbClr val="605048"/>
                </a:solidFill>
                <a:latin typeface="Glacial Indifference"/>
                <a:ea typeface="Glacial Indifference"/>
                <a:cs typeface="Glacial Indifference"/>
                <a:sym typeface="Glacial Indifference"/>
              </a:rPr>
              <a:t> (</a:t>
            </a:r>
            <a:r>
              <a:rPr lang="ru-RU" sz="2400" dirty="0">
                <a:solidFill>
                  <a:srgbClr val="605048"/>
                </a:solidFill>
                <a:latin typeface="Glacial Indifference"/>
                <a:ea typeface="Glacial Indifference"/>
                <a:cs typeface="Glacial Indifference"/>
                <a:sym typeface="Glacial Indifference"/>
              </a:rPr>
              <a:t>Лаборатория </a:t>
            </a:r>
            <a:r>
              <a:rPr lang="en-US" sz="2400" dirty="0">
                <a:solidFill>
                  <a:srgbClr val="605048"/>
                </a:solidFill>
                <a:latin typeface="Glacial Indifference"/>
                <a:ea typeface="Glacial Indifference"/>
                <a:cs typeface="Glacial Indifference"/>
                <a:sym typeface="Glacial Indifference"/>
              </a:rPr>
              <a:t>RSSDA) </a:t>
            </a:r>
          </a:p>
          <a:p>
            <a:pPr marL="457200" indent="-457200">
              <a:lnSpc>
                <a:spcPts val="3360"/>
              </a:lnSpc>
              <a:buFont typeface="+mj-lt"/>
              <a:buAutoNum type="arabicPeriod"/>
            </a:pPr>
            <a:r>
              <a:rPr lang="en-US" sz="2400" dirty="0">
                <a:solidFill>
                  <a:srgbClr val="605048"/>
                </a:solidFill>
                <a:latin typeface="Glacial Indifference"/>
                <a:ea typeface="Glacial Indifference"/>
                <a:cs typeface="Glacial Indifference"/>
                <a:sym typeface="Glacial Indifference"/>
              </a:rPr>
              <a:t>«Digital </a:t>
            </a:r>
            <a:r>
              <a:rPr lang="ru-RU" sz="2400" dirty="0">
                <a:solidFill>
                  <a:srgbClr val="605048"/>
                </a:solidFill>
                <a:latin typeface="Glacial Indifference"/>
                <a:ea typeface="Glacial Indifference"/>
                <a:cs typeface="Glacial Indifference"/>
                <a:sym typeface="Glacial Indifference"/>
              </a:rPr>
              <a:t>Пётр» (РИО и СБЕР): </a:t>
            </a:r>
            <a:r>
              <a:rPr lang="en-US" sz="2400" dirty="0">
                <a:solidFill>
                  <a:srgbClr val="605048"/>
                </a:solidFill>
                <a:latin typeface="Glacial Indifference"/>
                <a:ea typeface="Glacial Indifference"/>
                <a:cs typeface="Glacial Indifference"/>
                <a:sym typeface="Glacial Indifference"/>
                <a:hlinkClick r:id="rId11"/>
              </a:rPr>
              <a:t>https://fusionbrain.ai/digital-petr</a:t>
            </a:r>
            <a:r>
              <a:rPr lang="ru-RU" sz="2400" dirty="0">
                <a:solidFill>
                  <a:srgbClr val="605048"/>
                </a:solidFill>
                <a:latin typeface="Glacial Indifference"/>
                <a:ea typeface="Glacial Indifference"/>
                <a:cs typeface="Glacial Indifference"/>
                <a:sym typeface="Glacial Indifference"/>
              </a:rPr>
              <a:t> </a:t>
            </a:r>
            <a:r>
              <a:rPr lang="en-US" sz="2400" dirty="0">
                <a:solidFill>
                  <a:srgbClr val="605048"/>
                </a:solidFill>
                <a:latin typeface="Glacial Indifference"/>
                <a:ea typeface="Glacial Indifference"/>
                <a:cs typeface="Glacial Indifference"/>
                <a:sym typeface="Glacial Indifference"/>
              </a:rPr>
              <a:t> </a:t>
            </a:r>
            <a:r>
              <a:rPr lang="ru-RU" sz="2400" dirty="0">
                <a:solidFill>
                  <a:srgbClr val="605048"/>
                </a:solidFill>
                <a:latin typeface="Glacial Indifference"/>
                <a:ea typeface="Glacial Indifference"/>
                <a:cs typeface="Glacial Indifference"/>
                <a:sym typeface="Glacial Indifference"/>
              </a:rPr>
              <a:t>и </a:t>
            </a:r>
            <a:r>
              <a:rPr lang="en-US" sz="2400" dirty="0">
                <a:solidFill>
                  <a:srgbClr val="605048"/>
                </a:solidFill>
                <a:latin typeface="Glacial Indifference"/>
                <a:ea typeface="Glacial Indifference"/>
                <a:cs typeface="Glacial Indifference"/>
                <a:sym typeface="Glacial Indifference"/>
                <a:hlinkClick r:id="rId12"/>
              </a:rPr>
              <a:t>https://peterscript.historyrussia.org/</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r>
              <a:rPr lang="ru-RU" sz="2400" dirty="0">
                <a:solidFill>
                  <a:srgbClr val="605048"/>
                </a:solidFill>
                <a:latin typeface="Glacial Indifference"/>
                <a:ea typeface="Glacial Indifference"/>
                <a:cs typeface="Glacial Indifference"/>
                <a:sym typeface="Glacial Indifference"/>
              </a:rPr>
              <a:t>Будет ли продолжен проект по расшифровке сложного почерка Петра Первого - Российская газета. (2023, </a:t>
            </a:r>
            <a:r>
              <a:rPr lang="en-US" sz="2400" dirty="0">
                <a:solidFill>
                  <a:srgbClr val="605048"/>
                </a:solidFill>
                <a:latin typeface="Glacial Indifference"/>
                <a:ea typeface="Glacial Indifference"/>
                <a:cs typeface="Glacial Indifference"/>
                <a:sym typeface="Glacial Indifference"/>
              </a:rPr>
              <a:t>March 22). </a:t>
            </a:r>
            <a:r>
              <a:rPr lang="ru-RU" sz="2400" dirty="0">
                <a:solidFill>
                  <a:srgbClr val="605048"/>
                </a:solidFill>
                <a:latin typeface="Glacial Indifference"/>
                <a:ea typeface="Glacial Indifference"/>
                <a:cs typeface="Glacial Indifference"/>
                <a:sym typeface="Glacial Indifference"/>
              </a:rPr>
              <a:t>Российская газета. </a:t>
            </a:r>
            <a:r>
              <a:rPr lang="en-US" sz="2400" dirty="0">
                <a:solidFill>
                  <a:srgbClr val="605048"/>
                </a:solidFill>
                <a:latin typeface="Glacial Indifference"/>
                <a:ea typeface="Glacial Indifference"/>
                <a:cs typeface="Glacial Indifference"/>
                <a:sym typeface="Glacial Indifference"/>
                <a:hlinkClick r:id="rId13"/>
              </a:rPr>
              <a:t>https://rg.ru/2023/03/22/budet-li-prodolzhen-proekt-po-rasshifrovke-slozhnogo-pocherka-petra-pervogo.html</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r>
              <a:rPr lang="ru-RU" sz="2400" dirty="0">
                <a:solidFill>
                  <a:srgbClr val="605048"/>
                </a:solidFill>
                <a:latin typeface="Glacial Indifference"/>
                <a:ea typeface="Glacial Indifference"/>
                <a:cs typeface="Glacial Indifference"/>
                <a:sym typeface="Glacial Indifference"/>
              </a:rPr>
              <a:t>Проекты. (2016). Лаборатория </a:t>
            </a:r>
            <a:r>
              <a:rPr lang="en-US" sz="2400" dirty="0">
                <a:solidFill>
                  <a:srgbClr val="605048"/>
                </a:solidFill>
                <a:latin typeface="Glacial Indifference"/>
                <a:ea typeface="Glacial Indifference"/>
                <a:cs typeface="Glacial Indifference"/>
                <a:sym typeface="Glacial Indifference"/>
              </a:rPr>
              <a:t>RSSDA. </a:t>
            </a:r>
            <a:r>
              <a:rPr lang="en-US" sz="2400" dirty="0">
                <a:solidFill>
                  <a:srgbClr val="605048"/>
                </a:solidFill>
                <a:latin typeface="Glacial Indifference"/>
                <a:ea typeface="Glacial Indifference"/>
                <a:cs typeface="Glacial Indifference"/>
                <a:sym typeface="Glacial Indifference"/>
                <a:hlinkClick r:id="rId14"/>
              </a:rPr>
              <a:t>https://rssda.su/</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r>
              <a:rPr lang="ru-RU" sz="2400" dirty="0">
                <a:solidFill>
                  <a:srgbClr val="605048"/>
                </a:solidFill>
                <a:latin typeface="Glacial Indifference"/>
                <a:ea typeface="Glacial Indifference"/>
                <a:cs typeface="Glacial Indifference"/>
                <a:sym typeface="Glacial Indifference"/>
              </a:rPr>
              <a:t>Зачем реставрировать: мнение об исторической ценности. (2021). </a:t>
            </a:r>
            <a:r>
              <a:rPr lang="en-US" sz="2400" dirty="0">
                <a:solidFill>
                  <a:srgbClr val="605048"/>
                </a:solidFill>
                <a:latin typeface="Glacial Indifference"/>
                <a:ea typeface="Glacial Indifference"/>
                <a:cs typeface="Glacial Indifference"/>
                <a:sym typeface="Glacial Indifference"/>
              </a:rPr>
              <a:t>Licenziya-Minkult.ru. </a:t>
            </a:r>
            <a:r>
              <a:rPr lang="en-US" sz="2400" dirty="0">
                <a:solidFill>
                  <a:srgbClr val="605048"/>
                </a:solidFill>
                <a:latin typeface="Glacial Indifference"/>
                <a:ea typeface="Glacial Indifference"/>
                <a:cs typeface="Glacial Indifference"/>
                <a:sym typeface="Glacial Indifference"/>
                <a:hlinkClick r:id="rId15"/>
              </a:rPr>
              <a:t>https://licenziya-minkult.ru/zachem-restavrirovat-mnenie-ob-istoricheskoj-tsennosti/</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r>
              <a:rPr lang="en-US" sz="2400" dirty="0">
                <a:solidFill>
                  <a:srgbClr val="605048"/>
                </a:solidFill>
                <a:latin typeface="Glacial Indifference"/>
                <a:ea typeface="Glacial Indifference"/>
                <a:cs typeface="Glacial Indifference"/>
                <a:sym typeface="Glacial Indifference"/>
              </a:rPr>
              <a:t>La tecnología y conservación de la historia. (2023, February 27). EL BIERZO DIGITAL. </a:t>
            </a:r>
            <a:r>
              <a:rPr lang="en-US" sz="2400" dirty="0">
                <a:solidFill>
                  <a:srgbClr val="605048"/>
                </a:solidFill>
                <a:latin typeface="Glacial Indifference"/>
                <a:ea typeface="Glacial Indifference"/>
                <a:cs typeface="Glacial Indifference"/>
                <a:sym typeface="Glacial Indifference"/>
                <a:hlinkClick r:id="rId16"/>
              </a:rPr>
              <a:t>https://www.elbierzodigital.com/la-tecnologia-y-conservacion-de-la-historia/</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r>
              <a:rPr lang="en-US" sz="2400" dirty="0">
                <a:solidFill>
                  <a:srgbClr val="605048"/>
                </a:solidFill>
                <a:latin typeface="Glacial Indifference"/>
                <a:ea typeface="Glacial Indifference"/>
                <a:cs typeface="Glacial Indifference"/>
                <a:sym typeface="Glacial Indifference"/>
              </a:rPr>
              <a:t>Digitalización de documentos históricos | Preserva la historia para siempre. (2018). Gestió Documental. </a:t>
            </a:r>
            <a:r>
              <a:rPr lang="en-US" sz="2400" dirty="0">
                <a:solidFill>
                  <a:srgbClr val="605048"/>
                </a:solidFill>
                <a:latin typeface="Glacial Indifference"/>
                <a:ea typeface="Glacial Indifference"/>
                <a:cs typeface="Glacial Indifference"/>
                <a:sym typeface="Glacial Indifference"/>
                <a:hlinkClick r:id="rId17"/>
              </a:rPr>
              <a:t>https://www.gestiodocumental.net/digitalizacion-de-documentos-historicos/</a:t>
            </a: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endParaRPr lang="en-US" sz="2400" dirty="0">
              <a:solidFill>
                <a:srgbClr val="605048"/>
              </a:solidFill>
              <a:latin typeface="Glacial Indifference"/>
              <a:ea typeface="Glacial Indifference"/>
              <a:cs typeface="Glacial Indifference"/>
              <a:sym typeface="Glacial Indifference"/>
            </a:endParaRPr>
          </a:p>
          <a:p>
            <a:pPr marL="457200" indent="-457200">
              <a:lnSpc>
                <a:spcPts val="3360"/>
              </a:lnSpc>
              <a:buFont typeface="+mj-lt"/>
              <a:buAutoNum type="arabicPeriod"/>
            </a:pPr>
            <a:endParaRPr lang="en-US" sz="2400" dirty="0">
              <a:solidFill>
                <a:srgbClr val="605048"/>
              </a:solidFill>
              <a:latin typeface="Glacial Indifference"/>
              <a:ea typeface="Glacial Indifference"/>
              <a:cs typeface="Glacial Indifference"/>
              <a:sym typeface="Glacial Indifferenc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8">
            <a:extLst>
              <a:ext uri="{FF2B5EF4-FFF2-40B4-BE49-F238E27FC236}">
                <a16:creationId xmlns:a16="http://schemas.microsoft.com/office/drawing/2014/main" id="{C85A06D3-67C1-BB10-209E-146CCC14E0BB}"/>
              </a:ext>
            </a:extLst>
          </p:cNvPr>
          <p:cNvSpPr txBox="1"/>
          <p:nvPr/>
        </p:nvSpPr>
        <p:spPr>
          <a:xfrm>
            <a:off x="4556526" y="4581210"/>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3883786">
            <a:off x="13894499" y="-2467376"/>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sp>
        <p:nvSpPr>
          <p:cNvPr id="6" name="Freeform 6"/>
          <p:cNvSpPr/>
          <p:nvPr/>
        </p:nvSpPr>
        <p:spPr>
          <a:xfrm>
            <a:off x="2286001" y="342901"/>
            <a:ext cx="15621000" cy="9095570"/>
          </a:xfrm>
          <a:custGeom>
            <a:avLst/>
            <a:gdLst/>
            <a:ahLst/>
            <a:cxnLst/>
            <a:rect l="l" t="t" r="r" b="b"/>
            <a:pathLst>
              <a:path w="9255763" h="7961133">
                <a:moveTo>
                  <a:pt x="0" y="0"/>
                </a:moveTo>
                <a:lnTo>
                  <a:pt x="9255762" y="0"/>
                </a:lnTo>
                <a:lnTo>
                  <a:pt x="9255762" y="7961133"/>
                </a:lnTo>
                <a:lnTo>
                  <a:pt x="0" y="7961133"/>
                </a:lnTo>
                <a:lnTo>
                  <a:pt x="0" y="0"/>
                </a:lnTo>
                <a:close/>
              </a:path>
            </a:pathLst>
          </a:custGeom>
          <a:blipFill>
            <a:blip r:embed="rId5"/>
            <a:stretch>
              <a:fillRect/>
            </a:stretch>
          </a:blipFill>
        </p:spPr>
        <p:txBody>
          <a:bodyPr/>
          <a:lstStyle/>
          <a:p>
            <a:endParaRPr lang="ru-RU" dirty="0"/>
          </a:p>
        </p:txBody>
      </p:sp>
      <p:grpSp>
        <p:nvGrpSpPr>
          <p:cNvPr id="9" name="Group 9"/>
          <p:cNvGrpSpPr>
            <a:grpSpLocks noChangeAspect="1"/>
          </p:cNvGrpSpPr>
          <p:nvPr/>
        </p:nvGrpSpPr>
        <p:grpSpPr>
          <a:xfrm rot="6438578">
            <a:off x="632588" y="6941815"/>
            <a:ext cx="4146901" cy="6163954"/>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6472809" y="5921589"/>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grpSp>
        <p:nvGrpSpPr>
          <p:cNvPr id="15" name="Group 15"/>
          <p:cNvGrpSpPr>
            <a:grpSpLocks noChangeAspect="1"/>
          </p:cNvGrpSpPr>
          <p:nvPr/>
        </p:nvGrpSpPr>
        <p:grpSpPr>
          <a:xfrm rot="-7307119">
            <a:off x="13862558" y="-3533092"/>
            <a:ext cx="10902197" cy="7550781"/>
            <a:chOff x="0" y="0"/>
            <a:chExt cx="3429000" cy="2374900"/>
          </a:xfrm>
        </p:grpSpPr>
        <p:sp>
          <p:nvSpPr>
            <p:cNvPr id="16" name="Freeform 16"/>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278" b="-278"/>
              </a:stretch>
            </a:blipFill>
          </p:spPr>
        </p:sp>
        <p:sp>
          <p:nvSpPr>
            <p:cNvPr id="17" name="Freeform 17"/>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sp>
        <p:nvSpPr>
          <p:cNvPr id="18" name="Freeform 18"/>
          <p:cNvSpPr/>
          <p:nvPr/>
        </p:nvSpPr>
        <p:spPr>
          <a:xfrm rot="6388641">
            <a:off x="-1851477" y="-1782207"/>
            <a:ext cx="4019186" cy="6136162"/>
          </a:xfrm>
          <a:custGeom>
            <a:avLst/>
            <a:gdLst/>
            <a:ahLst/>
            <a:cxnLst/>
            <a:rect l="l" t="t" r="r" b="b"/>
            <a:pathLst>
              <a:path w="4019186" h="6136162">
                <a:moveTo>
                  <a:pt x="0" y="0"/>
                </a:moveTo>
                <a:lnTo>
                  <a:pt x="4019186" y="0"/>
                </a:lnTo>
                <a:lnTo>
                  <a:pt x="4019186" y="6136163"/>
                </a:lnTo>
                <a:lnTo>
                  <a:pt x="0" y="6136163"/>
                </a:lnTo>
                <a:lnTo>
                  <a:pt x="0" y="0"/>
                </a:lnTo>
                <a:close/>
              </a:path>
            </a:pathLst>
          </a:custGeom>
          <a:blipFill>
            <a:blip r:embed="rId8"/>
            <a:stretch>
              <a:fillRect/>
            </a:stretch>
          </a:blipFill>
        </p:spPr>
      </p:sp>
      <p:sp>
        <p:nvSpPr>
          <p:cNvPr id="19" name="Freeform 19"/>
          <p:cNvSpPr/>
          <p:nvPr/>
        </p:nvSpPr>
        <p:spPr>
          <a:xfrm rot="-160405">
            <a:off x="15165536" y="6265084"/>
            <a:ext cx="3507936" cy="4278879"/>
          </a:xfrm>
          <a:custGeom>
            <a:avLst/>
            <a:gdLst/>
            <a:ahLst/>
            <a:cxnLst/>
            <a:rect l="l" t="t" r="r" b="b"/>
            <a:pathLst>
              <a:path w="3507936" h="4278879">
                <a:moveTo>
                  <a:pt x="0" y="0"/>
                </a:moveTo>
                <a:lnTo>
                  <a:pt x="3507936" y="0"/>
                </a:lnTo>
                <a:lnTo>
                  <a:pt x="3507936" y="4278879"/>
                </a:lnTo>
                <a:lnTo>
                  <a:pt x="0" y="4278879"/>
                </a:lnTo>
                <a:lnTo>
                  <a:pt x="0" y="0"/>
                </a:lnTo>
                <a:close/>
              </a:path>
            </a:pathLst>
          </a:custGeom>
          <a:blipFill>
            <a:blip r:embed="rId9"/>
            <a:stretch>
              <a:fillRect/>
            </a:stretch>
          </a:blipFill>
        </p:spPr>
      </p:sp>
      <p:sp>
        <p:nvSpPr>
          <p:cNvPr id="20" name="TextBox 4">
            <a:extLst>
              <a:ext uri="{FF2B5EF4-FFF2-40B4-BE49-F238E27FC236}">
                <a16:creationId xmlns:a16="http://schemas.microsoft.com/office/drawing/2014/main" id="{2D5B04C4-15B1-DDCE-82AB-0B8C5714DB67}"/>
              </a:ext>
            </a:extLst>
          </p:cNvPr>
          <p:cNvSpPr txBox="1"/>
          <p:nvPr/>
        </p:nvSpPr>
        <p:spPr>
          <a:xfrm>
            <a:off x="3321161" y="1366613"/>
            <a:ext cx="12498334" cy="7395614"/>
          </a:xfrm>
          <a:prstGeom prst="rect">
            <a:avLst/>
          </a:prstGeom>
        </p:spPr>
        <p:txBody>
          <a:bodyPr wrap="square" lIns="0" tIns="0" rIns="0" bIns="0" rtlCol="0" anchor="t">
            <a:spAutoFit/>
          </a:bodyPr>
          <a:lstStyle/>
          <a:p>
            <a:pPr>
              <a:lnSpc>
                <a:spcPts val="3360"/>
              </a:lnSpc>
            </a:pPr>
            <a:r>
              <a:rPr lang="es-419" sz="2400" dirty="0">
                <a:solidFill>
                  <a:srgbClr val="605048"/>
                </a:solidFill>
                <a:latin typeface="Glacial Indifference"/>
                <a:ea typeface="Glacial Indifference"/>
                <a:cs typeface="Glacial Indifference"/>
                <a:sym typeface="Glacial Indifference"/>
              </a:rPr>
              <a:t>8. </a:t>
            </a:r>
            <a:r>
              <a:rPr lang="ru-RU" sz="2400" b="0" i="0" strike="noStrike" dirty="0">
                <a:solidFill>
                  <a:srgbClr val="605048"/>
                </a:solidFill>
                <a:effectLst/>
                <a:latin typeface="PT Astra Sans" panose="020B0603020203020204" pitchFamily="34" charset="-52"/>
              </a:rPr>
              <a:t>Автографы Петра Великого и технологии искусственного интеллекта</a:t>
            </a:r>
            <a:r>
              <a:rPr lang="en-US" sz="2400" strike="noStrike" dirty="0">
                <a:solidFill>
                  <a:srgbClr val="605048"/>
                </a:solidFill>
                <a:latin typeface="PT Astra Sans" panose="020B0603020203020204" pitchFamily="34" charset="-52"/>
              </a:rPr>
              <a:t> </a:t>
            </a:r>
            <a:r>
              <a:rPr lang="es-419" sz="2400" dirty="0">
                <a:solidFill>
                  <a:srgbClr val="605048"/>
                </a:solidFill>
                <a:latin typeface="Glacial Indifference"/>
                <a:ea typeface="Glacial Indifference"/>
                <a:cs typeface="Glacial Indifference"/>
                <a:sym typeface="Glacial Indifference"/>
                <a:hlinkClick r:id="rId10"/>
              </a:rPr>
              <a:t>https://historyrussia.org/sobytiya/avtografy-petra-velikogo-i-tekhnologii-iskusstvennogo-intellekta.html</a:t>
            </a:r>
            <a:r>
              <a:rPr lang="es-419" sz="2400" dirty="0">
                <a:solidFill>
                  <a:srgbClr val="605048"/>
                </a:solidFill>
                <a:latin typeface="Glacial Indifference"/>
                <a:ea typeface="Glacial Indifference"/>
                <a:cs typeface="Glacial Indifference"/>
                <a:sym typeface="Glacial Indifference"/>
              </a:rPr>
              <a:t> </a:t>
            </a:r>
          </a:p>
          <a:p>
            <a:pPr>
              <a:lnSpc>
                <a:spcPts val="3360"/>
              </a:lnSpc>
            </a:pPr>
            <a:r>
              <a:rPr lang="es-419" sz="2400" dirty="0">
                <a:solidFill>
                  <a:srgbClr val="605048"/>
                </a:solidFill>
                <a:latin typeface="Glacial Indifference"/>
                <a:ea typeface="Glacial Indifference"/>
                <a:cs typeface="Glacial Indifference"/>
                <a:sym typeface="Glacial Indifference"/>
              </a:rPr>
              <a:t>9. </a:t>
            </a:r>
            <a:r>
              <a:rPr lang="ru-RU" sz="2400" dirty="0">
                <a:solidFill>
                  <a:srgbClr val="605048"/>
                </a:solidFill>
                <a:latin typeface="Glacial Indifference"/>
                <a:ea typeface="Glacial Indifference"/>
                <a:cs typeface="Glacial Indifference"/>
                <a:sym typeface="Glacial Indifference"/>
              </a:rPr>
              <a:t>Будет ли продолжен проект по расшифровке сложного почерка Петра Первого</a:t>
            </a:r>
            <a:r>
              <a:rPr lang="es-419" sz="2400" dirty="0">
                <a:solidFill>
                  <a:srgbClr val="605048"/>
                </a:solidFill>
                <a:latin typeface="Glacial Indifference"/>
                <a:ea typeface="Glacial Indifference"/>
                <a:cs typeface="Glacial Indifference"/>
                <a:sym typeface="Glacial Indifference"/>
              </a:rPr>
              <a:t> </a:t>
            </a:r>
            <a:r>
              <a:rPr lang="es-419" sz="2400" dirty="0">
                <a:solidFill>
                  <a:srgbClr val="605048"/>
                </a:solidFill>
                <a:latin typeface="Glacial Indifference"/>
                <a:ea typeface="Glacial Indifference"/>
                <a:cs typeface="Glacial Indifference"/>
                <a:sym typeface="Glacial Indifference"/>
                <a:hlinkClick r:id="rId11"/>
              </a:rPr>
              <a:t>https://rg.ru/2023/03/22/budet-li-prodolzhen-proekt-po-rasshifrovke-slozhnogo-pocherka-petra-pervogo.html</a:t>
            </a:r>
            <a:r>
              <a:rPr lang="ru-RU" sz="2400" dirty="0">
                <a:solidFill>
                  <a:srgbClr val="605048"/>
                </a:solidFill>
                <a:latin typeface="Glacial Indifference"/>
                <a:ea typeface="Glacial Indifference"/>
                <a:cs typeface="Glacial Indifference"/>
                <a:sym typeface="Glacial Indifference"/>
              </a:rPr>
              <a:t> </a:t>
            </a:r>
            <a:endParaRPr lang="en-US" sz="2400" dirty="0">
              <a:solidFill>
                <a:srgbClr val="605048"/>
              </a:solidFill>
              <a:latin typeface="Glacial Indifference"/>
              <a:ea typeface="Glacial Indifference"/>
              <a:cs typeface="Glacial Indifference"/>
              <a:sym typeface="Glacial Indifference"/>
            </a:endParaRPr>
          </a:p>
          <a:p>
            <a:pPr>
              <a:lnSpc>
                <a:spcPts val="3360"/>
              </a:lnSpc>
            </a:pPr>
            <a:r>
              <a:rPr lang="en-US" sz="2400" dirty="0">
                <a:solidFill>
                  <a:srgbClr val="605048"/>
                </a:solidFill>
                <a:latin typeface="Glacial Indifference"/>
                <a:ea typeface="Glacial Indifference"/>
                <a:cs typeface="Glacial Indifference"/>
                <a:sym typeface="Glacial Indifference"/>
              </a:rPr>
              <a:t>Euroinnova International Online Education. (2024, September 17). Conoce más sobre el uso de 10. las tics en la educación. Euroinnova International Online Education; Euroinnova International Online Education. </a:t>
            </a:r>
            <a:r>
              <a:rPr lang="en-US" sz="2400" dirty="0">
                <a:solidFill>
                  <a:srgbClr val="605048"/>
                </a:solidFill>
                <a:latin typeface="Glacial Indifference"/>
                <a:ea typeface="Glacial Indifference"/>
                <a:cs typeface="Glacial Indifference"/>
                <a:sym typeface="Glacial Indifference"/>
                <a:hlinkClick r:id="rId12"/>
              </a:rPr>
              <a:t>https://www.euroinnova.com/blog/estudio-de-las-letras</a:t>
            </a:r>
            <a:endParaRPr lang="en-US" sz="2400" dirty="0">
              <a:solidFill>
                <a:srgbClr val="605048"/>
              </a:solidFill>
              <a:latin typeface="Glacial Indifference"/>
              <a:ea typeface="Glacial Indifference"/>
              <a:cs typeface="Glacial Indifference"/>
              <a:sym typeface="Glacial Indifference"/>
            </a:endParaRPr>
          </a:p>
          <a:p>
            <a:pPr>
              <a:lnSpc>
                <a:spcPts val="3360"/>
              </a:lnSpc>
            </a:pPr>
            <a:r>
              <a:rPr lang="en-US" sz="2400" dirty="0">
                <a:solidFill>
                  <a:srgbClr val="605048"/>
                </a:solidFill>
                <a:latin typeface="Glacial Indifference"/>
                <a:ea typeface="Glacial Indifference"/>
                <a:cs typeface="Glacial Indifference"/>
                <a:sym typeface="Glacial Indifference"/>
              </a:rPr>
              <a:t>11. Reconocimiento de escritura a mano: Avances tecnológicos y aplicaciones prácticas - Prompts para IA. (2024, February 14). Prompts Para IA. </a:t>
            </a:r>
            <a:r>
              <a:rPr lang="en-US" sz="2400" dirty="0">
                <a:solidFill>
                  <a:srgbClr val="605048"/>
                </a:solidFill>
                <a:latin typeface="Glacial Indifference"/>
                <a:ea typeface="Glacial Indifference"/>
                <a:cs typeface="Glacial Indifference"/>
                <a:sym typeface="Glacial Indifference"/>
                <a:hlinkClick r:id="rId13"/>
              </a:rPr>
              <a:t>https://prompt.uno/robots-autonomos/reconocimiento-de-escritura-a-mano/</a:t>
            </a:r>
            <a:endParaRPr lang="en-US" sz="2400" dirty="0">
              <a:solidFill>
                <a:srgbClr val="605048"/>
              </a:solidFill>
              <a:latin typeface="Glacial Indifference"/>
              <a:ea typeface="Glacial Indifference"/>
              <a:cs typeface="Glacial Indifference"/>
              <a:sym typeface="Glacial Indifference"/>
            </a:endParaRPr>
          </a:p>
          <a:p>
            <a:pPr>
              <a:lnSpc>
                <a:spcPts val="3360"/>
              </a:lnSpc>
            </a:pPr>
            <a:endParaRPr lang="en-US" sz="2400" dirty="0">
              <a:solidFill>
                <a:srgbClr val="605048"/>
              </a:solidFill>
              <a:latin typeface="Glacial Indifference"/>
              <a:ea typeface="Glacial Indifference"/>
              <a:cs typeface="Glacial Indifference"/>
              <a:sym typeface="Glacial Indifference"/>
            </a:endParaRPr>
          </a:p>
          <a:p>
            <a:pPr>
              <a:lnSpc>
                <a:spcPts val="3360"/>
              </a:lnSpc>
            </a:pPr>
            <a:endParaRPr lang="en-US" sz="2400" dirty="0">
              <a:solidFill>
                <a:srgbClr val="605048"/>
              </a:solidFill>
              <a:latin typeface="Glacial Indifference"/>
              <a:ea typeface="Glacial Indifference"/>
              <a:cs typeface="Glacial Indifference"/>
              <a:sym typeface="Glacial Indifference"/>
            </a:endParaRPr>
          </a:p>
          <a:p>
            <a:pPr>
              <a:lnSpc>
                <a:spcPts val="3360"/>
              </a:lnSpc>
            </a:pPr>
            <a:r>
              <a:rPr lang="en-US" sz="2400" dirty="0">
                <a:solidFill>
                  <a:srgbClr val="605048"/>
                </a:solidFill>
                <a:latin typeface="Glacial Indifference"/>
                <a:ea typeface="Glacial Indifference"/>
                <a:cs typeface="Glacial Indifference"/>
                <a:sym typeface="Glacial Indifference"/>
              </a:rPr>
              <a:t>‌</a:t>
            </a:r>
          </a:p>
          <a:p>
            <a:pPr>
              <a:lnSpc>
                <a:spcPts val="3360"/>
              </a:lnSpc>
            </a:pPr>
            <a:endParaRPr lang="en-US" sz="2400" dirty="0">
              <a:solidFill>
                <a:srgbClr val="605048"/>
              </a:solidFill>
              <a:latin typeface="Glacial Indifference"/>
              <a:ea typeface="Glacial Indifference"/>
              <a:cs typeface="Glacial Indifference"/>
              <a:sym typeface="Glacial Indifference"/>
            </a:endParaRPr>
          </a:p>
          <a:p>
            <a:pPr>
              <a:lnSpc>
                <a:spcPts val="3360"/>
              </a:lnSpc>
            </a:pPr>
            <a:r>
              <a:rPr lang="en-US" sz="2400" dirty="0">
                <a:solidFill>
                  <a:srgbClr val="605048"/>
                </a:solidFill>
                <a:latin typeface="Glacial Indifference"/>
                <a:ea typeface="Glacial Indifference"/>
                <a:cs typeface="Glacial Indifference"/>
                <a:sym typeface="Glacial Indifference"/>
              </a:rPr>
              <a:t>‌</a:t>
            </a:r>
          </a:p>
        </p:txBody>
      </p:sp>
    </p:spTree>
    <p:extLst>
      <p:ext uri="{BB962C8B-B14F-4D97-AF65-F5344CB8AC3E}">
        <p14:creationId xmlns:p14="http://schemas.microsoft.com/office/powerpoint/2010/main" val="1458878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8">
            <a:extLst>
              <a:ext uri="{FF2B5EF4-FFF2-40B4-BE49-F238E27FC236}">
                <a16:creationId xmlns:a16="http://schemas.microsoft.com/office/drawing/2014/main" id="{893A46B3-C25E-100D-3360-F2273AD48CD8}"/>
              </a:ext>
            </a:extLst>
          </p:cNvPr>
          <p:cNvSpPr txBox="1"/>
          <p:nvPr/>
        </p:nvSpPr>
        <p:spPr>
          <a:xfrm>
            <a:off x="4556526" y="4581210"/>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275401">
            <a:off x="3222365" y="963515"/>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2183834">
            <a:off x="2786027" y="2157359"/>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10101156">
            <a:off x="10789186" y="1079477"/>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12" name="Freeform 12"/>
          <p:cNvSpPr/>
          <p:nvPr/>
        </p:nvSpPr>
        <p:spPr>
          <a:xfrm rot="-296991">
            <a:off x="3055702" y="1435689"/>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8"/>
            <a:stretch>
              <a:fillRect/>
            </a:stretch>
          </a:blipFill>
        </p:spPr>
      </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9"/>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0"/>
            <a:stretch>
              <a:fillRect/>
            </a:stretch>
          </a:blipFill>
        </p:spPr>
      </p:sp>
      <p:sp>
        <p:nvSpPr>
          <p:cNvPr id="15" name="Freeform 15"/>
          <p:cNvSpPr/>
          <p:nvPr/>
        </p:nvSpPr>
        <p:spPr>
          <a:xfrm rot="1025603">
            <a:off x="-1458512" y="7218919"/>
            <a:ext cx="4019186" cy="6136162"/>
          </a:xfrm>
          <a:custGeom>
            <a:avLst/>
            <a:gdLst/>
            <a:ahLst/>
            <a:cxnLst/>
            <a:rect l="l" t="t" r="r" b="b"/>
            <a:pathLst>
              <a:path w="4019186" h="6136162">
                <a:moveTo>
                  <a:pt x="0" y="0"/>
                </a:moveTo>
                <a:lnTo>
                  <a:pt x="4019186" y="0"/>
                </a:lnTo>
                <a:lnTo>
                  <a:pt x="4019186" y="6136162"/>
                </a:lnTo>
                <a:lnTo>
                  <a:pt x="0" y="6136162"/>
                </a:lnTo>
                <a:lnTo>
                  <a:pt x="0" y="0"/>
                </a:lnTo>
                <a:close/>
              </a:path>
            </a:pathLst>
          </a:custGeom>
          <a:blipFill>
            <a:blip r:embed="rId11"/>
            <a:stretch>
              <a:fillRect/>
            </a:stretch>
          </a:blipFill>
        </p:spPr>
      </p:sp>
      <p:sp>
        <p:nvSpPr>
          <p:cNvPr id="16" name="Freeform 16"/>
          <p:cNvSpPr/>
          <p:nvPr/>
        </p:nvSpPr>
        <p:spPr>
          <a:xfrm>
            <a:off x="15623574" y="7528621"/>
            <a:ext cx="3318508" cy="4047821"/>
          </a:xfrm>
          <a:custGeom>
            <a:avLst/>
            <a:gdLst/>
            <a:ahLst/>
            <a:cxnLst/>
            <a:rect l="l" t="t" r="r" b="b"/>
            <a:pathLst>
              <a:path w="3318508" h="4047821">
                <a:moveTo>
                  <a:pt x="0" y="0"/>
                </a:moveTo>
                <a:lnTo>
                  <a:pt x="3318509" y="0"/>
                </a:lnTo>
                <a:lnTo>
                  <a:pt x="3318509" y="4047821"/>
                </a:lnTo>
                <a:lnTo>
                  <a:pt x="0" y="4047821"/>
                </a:lnTo>
                <a:lnTo>
                  <a:pt x="0" y="0"/>
                </a:lnTo>
                <a:close/>
              </a:path>
            </a:pathLst>
          </a:custGeom>
          <a:blipFill>
            <a:blip r:embed="rId12"/>
            <a:stretch>
              <a:fillRect/>
            </a:stretch>
          </a:blipFill>
        </p:spPr>
      </p:sp>
      <p:sp>
        <p:nvSpPr>
          <p:cNvPr id="17" name="TextBox 17"/>
          <p:cNvSpPr txBox="1"/>
          <p:nvPr/>
        </p:nvSpPr>
        <p:spPr>
          <a:xfrm rot="19257210">
            <a:off x="4797887" y="3421203"/>
            <a:ext cx="9014657" cy="3532249"/>
          </a:xfrm>
          <a:prstGeom prst="rect">
            <a:avLst/>
          </a:prstGeom>
        </p:spPr>
        <p:txBody>
          <a:bodyPr wrap="square" lIns="0" tIns="0" rIns="0" bIns="0" rtlCol="0" anchor="t">
            <a:spAutoFit/>
          </a:bodyPr>
          <a:lstStyle/>
          <a:p>
            <a:pPr algn="ctr">
              <a:lnSpc>
                <a:spcPts val="13374"/>
              </a:lnSpc>
            </a:pPr>
            <a:r>
              <a:rPr lang="en-US" sz="13647" dirty="0">
                <a:solidFill>
                  <a:srgbClr val="605048"/>
                </a:solidFill>
                <a:latin typeface="Carelia"/>
                <a:ea typeface="Carelia"/>
                <a:cs typeface="Carelia"/>
                <a:sym typeface="Carelia"/>
              </a:rPr>
              <a:t>Thank</a:t>
            </a:r>
          </a:p>
          <a:p>
            <a:pPr algn="ctr">
              <a:lnSpc>
                <a:spcPts val="13374"/>
              </a:lnSpc>
            </a:pPr>
            <a:r>
              <a:rPr lang="en-US" sz="13647" dirty="0">
                <a:solidFill>
                  <a:srgbClr val="605048"/>
                </a:solidFill>
                <a:latin typeface="Carelia"/>
                <a:ea typeface="Carelia"/>
                <a:cs typeface="Carelia"/>
                <a:sym typeface="Carelia"/>
              </a:rPr>
              <a:t>you</a:t>
            </a:r>
          </a:p>
        </p:txBody>
      </p:sp>
      <p:sp>
        <p:nvSpPr>
          <p:cNvPr id="18" name="Freeform 18"/>
          <p:cNvSpPr/>
          <p:nvPr/>
        </p:nvSpPr>
        <p:spPr>
          <a:xfrm rot="27259">
            <a:off x="8362120" y="1566278"/>
            <a:ext cx="891928" cy="908972"/>
          </a:xfrm>
          <a:custGeom>
            <a:avLst/>
            <a:gdLst/>
            <a:ahLst/>
            <a:cxnLst/>
            <a:rect l="l" t="t" r="r" b="b"/>
            <a:pathLst>
              <a:path w="891928" h="908972">
                <a:moveTo>
                  <a:pt x="0" y="0"/>
                </a:moveTo>
                <a:lnTo>
                  <a:pt x="891929" y="0"/>
                </a:lnTo>
                <a:lnTo>
                  <a:pt x="891929" y="908971"/>
                </a:lnTo>
                <a:lnTo>
                  <a:pt x="0" y="908971"/>
                </a:lnTo>
                <a:lnTo>
                  <a:pt x="0" y="0"/>
                </a:lnTo>
                <a:close/>
              </a:path>
            </a:pathLst>
          </a:custGeom>
          <a:blipFill>
            <a:blip r:embed="rId13"/>
            <a:stretch>
              <a:fillRect/>
            </a:stretch>
          </a:blipFill>
        </p:spPr>
      </p:sp>
      <p:sp>
        <p:nvSpPr>
          <p:cNvPr id="19" name="TextBox 17">
            <a:extLst>
              <a:ext uri="{FF2B5EF4-FFF2-40B4-BE49-F238E27FC236}">
                <a16:creationId xmlns:a16="http://schemas.microsoft.com/office/drawing/2014/main" id="{1AC4F9E4-F190-B1E2-12B9-4EDB5DC497C2}"/>
              </a:ext>
            </a:extLst>
          </p:cNvPr>
          <p:cNvSpPr txBox="1"/>
          <p:nvPr/>
        </p:nvSpPr>
        <p:spPr>
          <a:xfrm rot="19257210">
            <a:off x="8954900" y="6398091"/>
            <a:ext cx="9014657" cy="1813830"/>
          </a:xfrm>
          <a:prstGeom prst="rect">
            <a:avLst/>
          </a:prstGeom>
        </p:spPr>
        <p:txBody>
          <a:bodyPr wrap="square" lIns="0" tIns="0" rIns="0" bIns="0" rtlCol="0" anchor="t">
            <a:spAutoFit/>
          </a:bodyPr>
          <a:lstStyle/>
          <a:p>
            <a:pPr algn="ctr">
              <a:lnSpc>
                <a:spcPts val="13374"/>
              </a:lnSpc>
            </a:pPr>
            <a:r>
              <a:rPr lang="es-419" sz="13647" dirty="0">
                <a:solidFill>
                  <a:srgbClr val="605048"/>
                </a:solidFill>
                <a:latin typeface="Carelia"/>
                <a:ea typeface="Carelia"/>
                <a:cs typeface="Carelia"/>
                <a:sym typeface="Carelia"/>
              </a:rPr>
              <a:t>Gracias</a:t>
            </a:r>
            <a:endParaRPr lang="en-US" sz="13647" dirty="0">
              <a:solidFill>
                <a:srgbClr val="605048"/>
              </a:solidFill>
              <a:latin typeface="Carelia"/>
              <a:ea typeface="Carelia"/>
              <a:cs typeface="Carelia"/>
              <a:sym typeface="Carelia"/>
            </a:endParaRPr>
          </a:p>
        </p:txBody>
      </p:sp>
      <p:sp>
        <p:nvSpPr>
          <p:cNvPr id="20" name="TextBox 17">
            <a:extLst>
              <a:ext uri="{FF2B5EF4-FFF2-40B4-BE49-F238E27FC236}">
                <a16:creationId xmlns:a16="http://schemas.microsoft.com/office/drawing/2014/main" id="{2F667739-795B-4A04-8E7F-397EFAFA029B}"/>
              </a:ext>
            </a:extLst>
          </p:cNvPr>
          <p:cNvSpPr txBox="1"/>
          <p:nvPr/>
        </p:nvSpPr>
        <p:spPr>
          <a:xfrm rot="19257210">
            <a:off x="-419416" y="2410676"/>
            <a:ext cx="9014657" cy="1813830"/>
          </a:xfrm>
          <a:prstGeom prst="rect">
            <a:avLst/>
          </a:prstGeom>
        </p:spPr>
        <p:txBody>
          <a:bodyPr wrap="square" lIns="0" tIns="0" rIns="0" bIns="0" rtlCol="0" anchor="t">
            <a:spAutoFit/>
          </a:bodyPr>
          <a:lstStyle/>
          <a:p>
            <a:pPr algn="ctr">
              <a:lnSpc>
                <a:spcPts val="13374"/>
              </a:lnSpc>
            </a:pPr>
            <a:r>
              <a:rPr lang="es-419" sz="13647" dirty="0">
                <a:solidFill>
                  <a:srgbClr val="605048"/>
                </a:solidFill>
                <a:latin typeface="Carelia"/>
                <a:ea typeface="Carelia"/>
                <a:cs typeface="Carelia"/>
                <a:sym typeface="Carelia"/>
              </a:rPr>
              <a:t>C</a:t>
            </a:r>
            <a:r>
              <a:rPr lang="ru-RU" sz="13647" dirty="0">
                <a:solidFill>
                  <a:srgbClr val="605048"/>
                </a:solidFill>
                <a:latin typeface="Carelia"/>
                <a:ea typeface="Carelia"/>
                <a:cs typeface="Carelia"/>
                <a:sym typeface="Carelia"/>
              </a:rPr>
              <a:t>пасибо</a:t>
            </a:r>
            <a:endParaRPr lang="en-US" sz="13647" dirty="0">
              <a:solidFill>
                <a:srgbClr val="605048"/>
              </a:solidFill>
              <a:latin typeface="Carelia"/>
              <a:ea typeface="Carelia"/>
              <a:cs typeface="Carelia"/>
              <a:sym typeface="Carelia"/>
            </a:endParaRPr>
          </a:p>
        </p:txBody>
      </p:sp>
      <p:pic>
        <p:nvPicPr>
          <p:cNvPr id="23" name="Picture 22">
            <a:extLst>
              <a:ext uri="{FF2B5EF4-FFF2-40B4-BE49-F238E27FC236}">
                <a16:creationId xmlns:a16="http://schemas.microsoft.com/office/drawing/2014/main" id="{242DEDD7-CC6E-AE97-23D6-0F95CFB09362}"/>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2825" b="89831" l="809" r="99191">
                        <a14:foregroundMark x1="18868" y1="19209" x2="7821" y2="24472"/>
                        <a14:foregroundMark x1="57246" y1="33010" x2="60647" y2="33333"/>
                        <a14:foregroundMark x1="52487" y1="32559" x2="54513" y2="32751"/>
                        <a14:foregroundMark x1="42301" y1="31593" x2="50786" y2="32398"/>
                        <a14:foregroundMark x1="60647" y1="33333" x2="70081" y2="28249"/>
                        <a14:foregroundMark x1="63342" y1="35028" x2="55182" y2="55275"/>
                        <a14:foregroundMark x1="55917" y1="55182" x2="63342" y2="38983"/>
                        <a14:foregroundMark x1="63342" y1="38983" x2="63342" y2="39548"/>
                        <a14:foregroundMark x1="75472" y1="24859" x2="77083" y2="14728"/>
                        <a14:foregroundMark x1="76550" y1="26554" x2="79515" y2="29379"/>
                        <a14:foregroundMark x1="92992" y1="31073" x2="90027" y2="31073"/>
                        <a14:foregroundMark x1="79245" y1="30508" x2="76011" y2="27684"/>
                        <a14:foregroundMark x1="75472" y1="30508" x2="76011" y2="27684"/>
                        <a14:foregroundMark x1="73854" y1="27684" x2="76550" y2="28249"/>
                        <a14:foregroundMark x1="80622" y1="48097" x2="80722" y2="48358"/>
                        <a14:foregroundMark x1="71968" y1="25424" x2="78799" y2="43323"/>
                        <a14:foregroundMark x1="82359" y1="40872" x2="80593" y2="30508"/>
                        <a14:foregroundMark x1="82595" y1="42253" x2="82395" y2="41081"/>
                        <a14:foregroundMark x1="90027" y1="29379" x2="87276" y2="23614"/>
                        <a14:foregroundMark x1="88140" y1="36723" x2="86253" y2="27684"/>
                        <a14:foregroundMark x1="86527" y1="25031" x2="88949" y2="26554"/>
                        <a14:foregroundMark x1="88679" y1="25989" x2="89218" y2="23729"/>
                        <a14:foregroundMark x1="84973" y1="27970" x2="90621" y2="41563"/>
                        <a14:foregroundMark x1="93365" y1="25140" x2="93261" y2="23729"/>
                        <a14:foregroundMark x1="89488" y1="41243" x2="88614" y2="21084"/>
                        <a14:foregroundMark x1="75587" y1="45535" x2="81941" y2="31638"/>
                        <a14:foregroundMark x1="81941" y1="31638" x2="83558" y2="35028"/>
                        <a14:foregroundMark x1="90234" y1="41551" x2="88047" y2="22156"/>
                        <a14:foregroundMark x1="80748" y1="41981" x2="66307" y2="33333"/>
                        <a14:foregroundMark x1="82378" y1="42958" x2="81980" y2="42720"/>
                        <a14:foregroundMark x1="66307" y1="33333" x2="65768" y2="35593"/>
                        <a14:foregroundMark x1="77180" y1="44438" x2="70889" y2="24294"/>
                        <a14:foregroundMark x1="70889" y1="24294" x2="70620" y2="29379"/>
                        <a14:foregroundMark x1="92515" y1="36574" x2="93050" y2="37401"/>
                        <a14:foregroundMark x1="85862" y1="26288" x2="91644" y2="35226"/>
                        <a14:foregroundMark x1="78830" y1="15417" x2="80579" y2="18120"/>
                        <a14:foregroundMark x1="84415" y1="62251" x2="84296" y2="61764"/>
                        <a14:backgroundMark x1="4852" y1="35593" x2="61725" y2="15254"/>
                        <a14:backgroundMark x1="61725" y1="15254" x2="45013" y2="1130"/>
                        <a14:backgroundMark x1="45013" y1="1130" x2="1348" y2="565"/>
                        <a14:backgroundMark x1="1348" y1="565" x2="2695" y2="44633"/>
                        <a14:backgroundMark x1="2695" y1="44633" x2="2426" y2="44633"/>
                        <a14:backgroundMark x1="43127" y1="66667" x2="60916" y2="64407"/>
                        <a14:backgroundMark x1="60916" y1="64407" x2="79784" y2="51412"/>
                        <a14:backgroundMark x1="79784" y1="51412" x2="97035" y2="51977"/>
                        <a14:backgroundMark x1="97035" y1="51977" x2="97574" y2="98305"/>
                        <a14:backgroundMark x1="97574" y1="98305" x2="97574" y2="98305"/>
                        <a14:backgroundMark x1="78437" y1="74011" x2="91914" y2="80226"/>
                        <a14:backgroundMark x1="82210" y1="66102" x2="88140" y2="77401"/>
                        <a14:backgroundMark x1="90296" y1="50847" x2="94879" y2="12429"/>
                        <a14:backgroundMark x1="94879" y1="12429" x2="71968" y2="3390"/>
                        <a14:backgroundMark x1="98922" y1="25424" x2="98383" y2="71751"/>
                        <a14:backgroundMark x1="83288" y1="12994" x2="88410" y2="21469"/>
                        <a14:backgroundMark x1="48787" y1="41808" x2="51482" y2="37288"/>
                        <a14:backgroundMark x1="53908" y1="34463" x2="56334" y2="35593"/>
                      </a14:backgroundRemoval>
                    </a14:imgEffect>
                  </a14:imgLayer>
                </a14:imgProps>
              </a:ext>
            </a:extLst>
          </a:blip>
          <a:stretch>
            <a:fillRect/>
          </a:stretch>
        </p:blipFill>
        <p:spPr>
          <a:xfrm>
            <a:off x="6855812" y="9194660"/>
            <a:ext cx="2827265" cy="13488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8">
            <a:extLst>
              <a:ext uri="{FF2B5EF4-FFF2-40B4-BE49-F238E27FC236}">
                <a16:creationId xmlns:a16="http://schemas.microsoft.com/office/drawing/2014/main" id="{39A3EB79-D0A2-033C-8386-A8132FF4FB88}"/>
              </a:ext>
            </a:extLst>
          </p:cNvPr>
          <p:cNvSpPr txBox="1"/>
          <p:nvPr/>
        </p:nvSpPr>
        <p:spPr>
          <a:xfrm>
            <a:off x="4556526" y="4581210"/>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ru-RU" dirty="0"/>
          </a:p>
        </p:txBody>
      </p:sp>
      <p:grpSp>
        <p:nvGrpSpPr>
          <p:cNvPr id="3" name="Group 3"/>
          <p:cNvGrpSpPr>
            <a:grpSpLocks noChangeAspect="1"/>
          </p:cNvGrpSpPr>
          <p:nvPr/>
        </p:nvGrpSpPr>
        <p:grpSpPr>
          <a:xfrm rot="1369857">
            <a:off x="-8946082" y="3195344"/>
            <a:ext cx="10934794" cy="7573357"/>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7" name="TextBox 7"/>
          <p:cNvSpPr txBox="1"/>
          <p:nvPr/>
        </p:nvSpPr>
        <p:spPr>
          <a:xfrm>
            <a:off x="3285111" y="2711336"/>
            <a:ext cx="3722983" cy="564257"/>
          </a:xfrm>
          <a:prstGeom prst="rect">
            <a:avLst/>
          </a:prstGeom>
        </p:spPr>
        <p:txBody>
          <a:bodyPr lIns="0" tIns="0" rIns="0" bIns="0" rtlCol="0" anchor="t">
            <a:spAutoFit/>
          </a:bodyPr>
          <a:lstStyle/>
          <a:p>
            <a:pPr algn="l">
              <a:lnSpc>
                <a:spcPts val="4407"/>
              </a:lnSpc>
            </a:pPr>
            <a:r>
              <a:rPr lang="ru-RU" sz="3600" dirty="0">
                <a:solidFill>
                  <a:srgbClr val="605048"/>
                </a:solidFill>
                <a:latin typeface="Carelia"/>
                <a:ea typeface="Carelia"/>
                <a:cs typeface="Carelia"/>
                <a:sym typeface="Carelia"/>
              </a:rPr>
              <a:t>Введение</a:t>
            </a:r>
            <a:endParaRPr lang="en-US" sz="3600" dirty="0">
              <a:solidFill>
                <a:srgbClr val="605048"/>
              </a:solidFill>
              <a:latin typeface="Carelia"/>
              <a:ea typeface="Carelia"/>
              <a:cs typeface="Carelia"/>
              <a:sym typeface="Carelia"/>
            </a:endParaRPr>
          </a:p>
        </p:txBody>
      </p:sp>
      <p:sp>
        <p:nvSpPr>
          <p:cNvPr id="8" name="TextBox 8"/>
          <p:cNvSpPr txBox="1"/>
          <p:nvPr/>
        </p:nvSpPr>
        <p:spPr>
          <a:xfrm>
            <a:off x="1076823" y="2166018"/>
            <a:ext cx="1763729" cy="1314453"/>
          </a:xfrm>
          <a:prstGeom prst="rect">
            <a:avLst/>
          </a:prstGeom>
        </p:spPr>
        <p:txBody>
          <a:bodyPr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01</a:t>
            </a:r>
          </a:p>
        </p:txBody>
      </p:sp>
      <p:sp>
        <p:nvSpPr>
          <p:cNvPr id="9" name="TextBox 9"/>
          <p:cNvSpPr txBox="1"/>
          <p:nvPr/>
        </p:nvSpPr>
        <p:spPr>
          <a:xfrm>
            <a:off x="3285110" y="4150728"/>
            <a:ext cx="3722983" cy="564257"/>
          </a:xfrm>
          <a:prstGeom prst="rect">
            <a:avLst/>
          </a:prstGeom>
        </p:spPr>
        <p:txBody>
          <a:bodyPr lIns="0" tIns="0" rIns="0" bIns="0" rtlCol="0" anchor="t">
            <a:spAutoFit/>
          </a:bodyPr>
          <a:lstStyle/>
          <a:p>
            <a:pPr algn="l">
              <a:lnSpc>
                <a:spcPts val="4407"/>
              </a:lnSpc>
            </a:pPr>
            <a:r>
              <a:rPr lang="ru-RU" sz="3600" dirty="0">
                <a:solidFill>
                  <a:srgbClr val="605048"/>
                </a:solidFill>
                <a:latin typeface="Carelia"/>
                <a:ea typeface="Carelia"/>
                <a:cs typeface="Carelia"/>
                <a:sym typeface="Carelia"/>
              </a:rPr>
              <a:t>Технологии</a:t>
            </a:r>
            <a:endParaRPr lang="en-US" sz="3600" dirty="0">
              <a:solidFill>
                <a:srgbClr val="605048"/>
              </a:solidFill>
              <a:latin typeface="Carelia"/>
              <a:ea typeface="Carelia"/>
              <a:cs typeface="Carelia"/>
              <a:sym typeface="Carelia"/>
            </a:endParaRPr>
          </a:p>
        </p:txBody>
      </p:sp>
      <p:sp>
        <p:nvSpPr>
          <p:cNvPr id="10" name="TextBox 10"/>
          <p:cNvSpPr txBox="1"/>
          <p:nvPr/>
        </p:nvSpPr>
        <p:spPr>
          <a:xfrm>
            <a:off x="1255319" y="3619500"/>
            <a:ext cx="1763729" cy="1314453"/>
          </a:xfrm>
          <a:prstGeom prst="rect">
            <a:avLst/>
          </a:prstGeom>
        </p:spPr>
        <p:txBody>
          <a:bodyPr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02</a:t>
            </a:r>
          </a:p>
        </p:txBody>
      </p:sp>
      <p:sp>
        <p:nvSpPr>
          <p:cNvPr id="13" name="TextBox 13"/>
          <p:cNvSpPr txBox="1"/>
          <p:nvPr/>
        </p:nvSpPr>
        <p:spPr>
          <a:xfrm>
            <a:off x="12900360" y="2824532"/>
            <a:ext cx="3722983" cy="564257"/>
          </a:xfrm>
          <a:prstGeom prst="rect">
            <a:avLst/>
          </a:prstGeom>
        </p:spPr>
        <p:txBody>
          <a:bodyPr wrap="square" lIns="0" tIns="0" rIns="0" bIns="0" rtlCol="0" anchor="t">
            <a:spAutoFit/>
          </a:bodyPr>
          <a:lstStyle/>
          <a:p>
            <a:pPr algn="l">
              <a:lnSpc>
                <a:spcPts val="4407"/>
              </a:lnSpc>
            </a:pPr>
            <a:r>
              <a:rPr lang="en-US" sz="3600" dirty="0">
                <a:solidFill>
                  <a:srgbClr val="605048"/>
                </a:solidFill>
                <a:latin typeface="Carelia"/>
                <a:ea typeface="Carelia"/>
                <a:cs typeface="Carelia"/>
                <a:sym typeface="Carelia"/>
              </a:rPr>
              <a:t>Digital </a:t>
            </a:r>
            <a:r>
              <a:rPr lang="ru-RU" sz="3600" dirty="0">
                <a:solidFill>
                  <a:srgbClr val="605048"/>
                </a:solidFill>
                <a:latin typeface="Carelia"/>
                <a:ea typeface="Carelia"/>
                <a:cs typeface="Carelia"/>
                <a:sym typeface="Carelia"/>
              </a:rPr>
              <a:t>Пётр</a:t>
            </a:r>
            <a:endParaRPr lang="en-US" sz="3600" dirty="0">
              <a:solidFill>
                <a:srgbClr val="605048"/>
              </a:solidFill>
              <a:latin typeface="Carelia"/>
              <a:ea typeface="Carelia"/>
              <a:cs typeface="Carelia"/>
              <a:sym typeface="Carelia"/>
            </a:endParaRPr>
          </a:p>
        </p:txBody>
      </p:sp>
      <p:sp>
        <p:nvSpPr>
          <p:cNvPr id="14" name="TextBox 14"/>
          <p:cNvSpPr txBox="1"/>
          <p:nvPr/>
        </p:nvSpPr>
        <p:spPr>
          <a:xfrm>
            <a:off x="10692072" y="2365684"/>
            <a:ext cx="1763729" cy="1314453"/>
          </a:xfrm>
          <a:prstGeom prst="rect">
            <a:avLst/>
          </a:prstGeom>
        </p:spPr>
        <p:txBody>
          <a:bodyPr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04</a:t>
            </a:r>
          </a:p>
        </p:txBody>
      </p:sp>
      <p:sp>
        <p:nvSpPr>
          <p:cNvPr id="15" name="TextBox 15"/>
          <p:cNvSpPr txBox="1"/>
          <p:nvPr/>
        </p:nvSpPr>
        <p:spPr>
          <a:xfrm>
            <a:off x="12931163" y="5166216"/>
            <a:ext cx="3722983" cy="564257"/>
          </a:xfrm>
          <a:prstGeom prst="rect">
            <a:avLst/>
          </a:prstGeom>
        </p:spPr>
        <p:txBody>
          <a:bodyPr lIns="0" tIns="0" rIns="0" bIns="0" rtlCol="0" anchor="t">
            <a:spAutoFit/>
          </a:bodyPr>
          <a:lstStyle/>
          <a:p>
            <a:pPr algn="l">
              <a:lnSpc>
                <a:spcPts val="4407"/>
              </a:lnSpc>
            </a:pPr>
            <a:r>
              <a:rPr lang="ru-RU" sz="3600" dirty="0">
                <a:solidFill>
                  <a:srgbClr val="605048"/>
                </a:solidFill>
                <a:latin typeface="Carelia"/>
                <a:ea typeface="Carelia"/>
                <a:cs typeface="Carelia"/>
                <a:sym typeface="Carelia"/>
              </a:rPr>
              <a:t>Заключение</a:t>
            </a:r>
            <a:endParaRPr lang="en-US" sz="3600" dirty="0">
              <a:solidFill>
                <a:srgbClr val="605048"/>
              </a:solidFill>
              <a:latin typeface="Carelia"/>
              <a:ea typeface="Carelia"/>
              <a:cs typeface="Carelia"/>
              <a:sym typeface="Carelia"/>
            </a:endParaRPr>
          </a:p>
        </p:txBody>
      </p:sp>
      <p:sp>
        <p:nvSpPr>
          <p:cNvPr id="16" name="TextBox 16"/>
          <p:cNvSpPr txBox="1"/>
          <p:nvPr/>
        </p:nvSpPr>
        <p:spPr>
          <a:xfrm>
            <a:off x="10628926" y="4725258"/>
            <a:ext cx="1763729" cy="1314453"/>
          </a:xfrm>
          <a:prstGeom prst="rect">
            <a:avLst/>
          </a:prstGeom>
        </p:spPr>
        <p:txBody>
          <a:bodyPr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05</a:t>
            </a:r>
          </a:p>
        </p:txBody>
      </p:sp>
      <p:sp>
        <p:nvSpPr>
          <p:cNvPr id="17" name="TextBox 17"/>
          <p:cNvSpPr txBox="1"/>
          <p:nvPr/>
        </p:nvSpPr>
        <p:spPr>
          <a:xfrm>
            <a:off x="10777926" y="6667370"/>
            <a:ext cx="1763729" cy="1314453"/>
          </a:xfrm>
          <a:prstGeom prst="rect">
            <a:avLst/>
          </a:prstGeom>
        </p:spPr>
        <p:txBody>
          <a:bodyPr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06</a:t>
            </a:r>
          </a:p>
        </p:txBody>
      </p:sp>
      <p:sp>
        <p:nvSpPr>
          <p:cNvPr id="18" name="TextBox 18"/>
          <p:cNvSpPr txBox="1"/>
          <p:nvPr/>
        </p:nvSpPr>
        <p:spPr>
          <a:xfrm>
            <a:off x="12900359" y="7142423"/>
            <a:ext cx="3722983" cy="1128514"/>
          </a:xfrm>
          <a:prstGeom prst="rect">
            <a:avLst/>
          </a:prstGeom>
        </p:spPr>
        <p:txBody>
          <a:bodyPr lIns="0" tIns="0" rIns="0" bIns="0" rtlCol="0" anchor="t">
            <a:spAutoFit/>
          </a:bodyPr>
          <a:lstStyle/>
          <a:p>
            <a:pPr algn="l">
              <a:lnSpc>
                <a:spcPts val="4407"/>
              </a:lnSpc>
            </a:pPr>
            <a:r>
              <a:rPr lang="ru-RU" sz="3600" dirty="0">
                <a:solidFill>
                  <a:srgbClr val="605048"/>
                </a:solidFill>
                <a:latin typeface="Carelia"/>
                <a:ea typeface="Carelia"/>
                <a:cs typeface="Carelia"/>
                <a:sym typeface="Carelia"/>
              </a:rPr>
              <a:t>Ссылки на источники</a:t>
            </a:r>
            <a:endParaRPr lang="en-US" sz="3600" dirty="0">
              <a:solidFill>
                <a:srgbClr val="605048"/>
              </a:solidFill>
              <a:latin typeface="Carelia"/>
              <a:ea typeface="Carelia"/>
              <a:cs typeface="Carelia"/>
              <a:sym typeface="Carelia"/>
            </a:endParaRPr>
          </a:p>
        </p:txBody>
      </p:sp>
      <p:sp>
        <p:nvSpPr>
          <p:cNvPr id="19" name="Freeform 19"/>
          <p:cNvSpPr/>
          <p:nvPr/>
        </p:nvSpPr>
        <p:spPr>
          <a:xfrm rot="1921304">
            <a:off x="10065681" y="-4534537"/>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5"/>
            <a:stretch>
              <a:fillRect/>
            </a:stretch>
          </a:blipFill>
        </p:spPr>
      </p:sp>
      <p:sp>
        <p:nvSpPr>
          <p:cNvPr id="20" name="Freeform 20"/>
          <p:cNvSpPr/>
          <p:nvPr/>
        </p:nvSpPr>
        <p:spPr>
          <a:xfrm rot="-8793056">
            <a:off x="-5347750" y="6389853"/>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5"/>
            <a:stretch>
              <a:fillRect/>
            </a:stretch>
          </a:blipFill>
        </p:spPr>
      </p:sp>
      <p:sp>
        <p:nvSpPr>
          <p:cNvPr id="21" name="Freeform 21"/>
          <p:cNvSpPr/>
          <p:nvPr/>
        </p:nvSpPr>
        <p:spPr>
          <a:xfrm>
            <a:off x="0" y="6656032"/>
            <a:ext cx="4278998" cy="5219399"/>
          </a:xfrm>
          <a:custGeom>
            <a:avLst/>
            <a:gdLst/>
            <a:ahLst/>
            <a:cxnLst/>
            <a:rect l="l" t="t" r="r" b="b"/>
            <a:pathLst>
              <a:path w="4278998" h="5219399">
                <a:moveTo>
                  <a:pt x="0" y="0"/>
                </a:moveTo>
                <a:lnTo>
                  <a:pt x="4278998" y="0"/>
                </a:lnTo>
                <a:lnTo>
                  <a:pt x="4278998" y="5219400"/>
                </a:lnTo>
                <a:lnTo>
                  <a:pt x="0" y="5219400"/>
                </a:lnTo>
                <a:lnTo>
                  <a:pt x="0" y="0"/>
                </a:lnTo>
                <a:close/>
              </a:path>
            </a:pathLst>
          </a:custGeom>
          <a:blipFill>
            <a:blip r:embed="rId6">
              <a:extLst>
                <a:ext uri="{BEBA8EAE-BF5A-486C-A8C5-ECC9F3942E4B}">
                  <a14:imgProps xmlns:a14="http://schemas.microsoft.com/office/drawing/2010/main">
                    <a14:imgLayer r:embed="rId7">
                      <a14:imgEffect>
                        <a14:artisticGlowDiffused/>
                      </a14:imgEffect>
                    </a14:imgLayer>
                  </a14:imgProps>
                </a:ext>
              </a:extLst>
            </a:blip>
            <a:stretch>
              <a:fillRect/>
            </a:stretch>
          </a:blipFill>
        </p:spPr>
      </p:sp>
      <p:grpSp>
        <p:nvGrpSpPr>
          <p:cNvPr id="22" name="Group 22"/>
          <p:cNvGrpSpPr>
            <a:grpSpLocks noChangeAspect="1"/>
          </p:cNvGrpSpPr>
          <p:nvPr/>
        </p:nvGrpSpPr>
        <p:grpSpPr>
          <a:xfrm rot="-9081209">
            <a:off x="9755306" y="-5785150"/>
            <a:ext cx="4921956" cy="731599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8"/>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9"/>
              <a:stretch>
                <a:fillRect l="-4322" t="-3535" r="-518"/>
              </a:stretch>
            </a:blipFill>
          </p:spPr>
        </p:sp>
      </p:grpSp>
      <p:sp>
        <p:nvSpPr>
          <p:cNvPr id="25" name="Freeform 25"/>
          <p:cNvSpPr/>
          <p:nvPr/>
        </p:nvSpPr>
        <p:spPr>
          <a:xfrm rot="-873034" flipH="1">
            <a:off x="14970934" y="625867"/>
            <a:ext cx="4576731" cy="686939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a:blipFill>
        </p:spPr>
      </p:sp>
      <p:sp>
        <p:nvSpPr>
          <p:cNvPr id="26" name="Freeform 26"/>
          <p:cNvSpPr/>
          <p:nvPr/>
        </p:nvSpPr>
        <p:spPr>
          <a:xfrm rot="8175697">
            <a:off x="15933786" y="8168974"/>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12"/>
            <a:stretch>
              <a:fillRect/>
            </a:stretch>
          </a:blipFill>
        </p:spPr>
      </p:sp>
      <p:sp>
        <p:nvSpPr>
          <p:cNvPr id="27" name="Freeform 27"/>
          <p:cNvSpPr/>
          <p:nvPr/>
        </p:nvSpPr>
        <p:spPr>
          <a:xfrm rot="7306022">
            <a:off x="15507546" y="8590549"/>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13"/>
            <a:stretch>
              <a:fillRect/>
            </a:stretch>
          </a:blipFill>
        </p:spPr>
      </p:sp>
      <p:sp>
        <p:nvSpPr>
          <p:cNvPr id="28" name="TextBox 6">
            <a:extLst>
              <a:ext uri="{FF2B5EF4-FFF2-40B4-BE49-F238E27FC236}">
                <a16:creationId xmlns:a16="http://schemas.microsoft.com/office/drawing/2014/main" id="{623A1B2A-9B4C-EACB-CD64-DEBEB442A910}"/>
              </a:ext>
            </a:extLst>
          </p:cNvPr>
          <p:cNvSpPr txBox="1"/>
          <p:nvPr/>
        </p:nvSpPr>
        <p:spPr>
          <a:xfrm>
            <a:off x="1978718" y="1204312"/>
            <a:ext cx="13971368" cy="1057918"/>
          </a:xfrm>
          <a:prstGeom prst="rect">
            <a:avLst/>
          </a:prstGeom>
        </p:spPr>
        <p:txBody>
          <a:bodyPr lIns="0" tIns="0" rIns="0" bIns="0" rtlCol="0" anchor="t">
            <a:spAutoFit/>
          </a:bodyPr>
          <a:lstStyle/>
          <a:p>
            <a:pPr algn="ctr">
              <a:lnSpc>
                <a:spcPts val="7219"/>
              </a:lnSpc>
            </a:pPr>
            <a:r>
              <a:rPr lang="ru-RU" sz="9499" spc="256" dirty="0">
                <a:solidFill>
                  <a:srgbClr val="605048"/>
                </a:solidFill>
                <a:latin typeface="Carelia"/>
                <a:ea typeface="Carelia"/>
                <a:cs typeface="Carelia"/>
                <a:sym typeface="Carelia"/>
              </a:rPr>
              <a:t>Оглавление</a:t>
            </a:r>
            <a:endParaRPr lang="en-US" sz="9499" spc="256" dirty="0">
              <a:solidFill>
                <a:srgbClr val="605048"/>
              </a:solidFill>
              <a:latin typeface="Carelia"/>
              <a:ea typeface="Carelia"/>
              <a:cs typeface="Carelia"/>
              <a:sym typeface="Carelia"/>
            </a:endParaRPr>
          </a:p>
        </p:txBody>
      </p:sp>
      <p:sp>
        <p:nvSpPr>
          <p:cNvPr id="29" name="TextBox 18">
            <a:extLst>
              <a:ext uri="{FF2B5EF4-FFF2-40B4-BE49-F238E27FC236}">
                <a16:creationId xmlns:a16="http://schemas.microsoft.com/office/drawing/2014/main" id="{1E967922-8D05-8A67-9DA8-6F0988F57C7C}"/>
              </a:ext>
            </a:extLst>
          </p:cNvPr>
          <p:cNvSpPr txBox="1"/>
          <p:nvPr/>
        </p:nvSpPr>
        <p:spPr>
          <a:xfrm>
            <a:off x="2874065" y="4480460"/>
            <a:ext cx="8258676" cy="258532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ru-RU" sz="2800" dirty="0">
                <a:latin typeface="Segoe UI Variable Display Light" pitchFamily="2" charset="0"/>
              </a:rPr>
              <a:t>Типы письменных источников и их особенности</a:t>
            </a:r>
            <a:endParaRPr lang="es-419" sz="2800" dirty="0">
              <a:latin typeface="Segoe UI Variable Display Light" pitchFamily="2" charset="0"/>
            </a:endParaRPr>
          </a:p>
          <a:p>
            <a:pPr marL="457200" indent="-457200">
              <a:buFont typeface="Arial" panose="020B0604020202020204" pitchFamily="34" charset="0"/>
              <a:buChar char="•"/>
            </a:pPr>
            <a:r>
              <a:rPr lang="ru-RU" sz="2800" dirty="0">
                <a:latin typeface="Segoe UI Variable Display Light" pitchFamily="2" charset="0"/>
              </a:rPr>
              <a:t>Как происходит сканирование</a:t>
            </a:r>
            <a:r>
              <a:rPr lang="es-419" sz="2800" dirty="0">
                <a:latin typeface="Segoe UI Variable Display Light" pitchFamily="2" charset="0"/>
              </a:rPr>
              <a:t>?</a:t>
            </a:r>
          </a:p>
          <a:p>
            <a:pPr marL="457200" indent="-457200">
              <a:buFont typeface="Arial" panose="020B0604020202020204" pitchFamily="34" charset="0"/>
              <a:buChar char="•"/>
            </a:pPr>
            <a:r>
              <a:rPr lang="ru-RU" sz="2800" dirty="0">
                <a:latin typeface="Segoe UI Variable Display Light" pitchFamily="2" charset="0"/>
              </a:rPr>
              <a:t>Почему возникает необходимость в реставрации</a:t>
            </a:r>
            <a:r>
              <a:rPr lang="es-419" sz="2800" dirty="0">
                <a:latin typeface="Segoe UI Variable Display Light" pitchFamily="2" charset="0"/>
              </a:rPr>
              <a:t>?</a:t>
            </a:r>
          </a:p>
          <a:p>
            <a:pPr marL="457200" indent="-457200">
              <a:buFont typeface="Arial" panose="020B0604020202020204" pitchFamily="34" charset="0"/>
              <a:buChar char="•"/>
            </a:pPr>
            <a:r>
              <a:rPr lang="ru-RU" sz="2800" dirty="0">
                <a:latin typeface="Segoe UI Variable Display Light" pitchFamily="2" charset="0"/>
              </a:rPr>
              <a:t>Правовые аспекты</a:t>
            </a:r>
          </a:p>
          <a:p>
            <a:pPr marL="457200" indent="-457200">
              <a:buFont typeface="Arial" panose="020B0604020202020204" pitchFamily="34" charset="0"/>
              <a:buChar char="•"/>
            </a:pPr>
            <a:r>
              <a:rPr lang="ru-RU" sz="2800" dirty="0">
                <a:latin typeface="Segoe UI Variable Display Light" pitchFamily="2" charset="0"/>
              </a:rPr>
              <a:t>Запись в компьютер: оцифровка и цифровая обработка</a:t>
            </a:r>
            <a:endParaRPr lang="en-US" sz="2800" b="1" spc="68" dirty="0">
              <a:solidFill>
                <a:srgbClr val="605048"/>
              </a:solidFill>
              <a:latin typeface="Segoe UI Variable Display Light" pitchFamily="2" charset="0"/>
              <a:ea typeface="Tangerine Bold"/>
              <a:cs typeface="Tangerine Bold"/>
              <a:sym typeface="Tangerine Bold"/>
            </a:endParaRPr>
          </a:p>
        </p:txBody>
      </p:sp>
      <p:sp>
        <p:nvSpPr>
          <p:cNvPr id="32" name="TextBox 11">
            <a:extLst>
              <a:ext uri="{FF2B5EF4-FFF2-40B4-BE49-F238E27FC236}">
                <a16:creationId xmlns:a16="http://schemas.microsoft.com/office/drawing/2014/main" id="{BAD97443-D263-3840-49F7-2FAB2A9C8EBE}"/>
              </a:ext>
            </a:extLst>
          </p:cNvPr>
          <p:cNvSpPr txBox="1"/>
          <p:nvPr/>
        </p:nvSpPr>
        <p:spPr>
          <a:xfrm>
            <a:off x="1359555" y="6591300"/>
            <a:ext cx="1763729" cy="1384995"/>
          </a:xfrm>
          <a:prstGeom prst="rect">
            <a:avLst/>
          </a:prstGeom>
        </p:spPr>
        <p:txBody>
          <a:bodyPr wrap="square" lIns="0" tIns="0" rIns="0" bIns="0" rtlCol="0" anchor="t">
            <a:spAutoFit/>
          </a:bodyPr>
          <a:lstStyle/>
          <a:p>
            <a:pPr algn="r">
              <a:lnSpc>
                <a:spcPts val="10790"/>
              </a:lnSpc>
            </a:pPr>
            <a:r>
              <a:rPr lang="en-US" sz="7707" dirty="0">
                <a:solidFill>
                  <a:srgbClr val="605048"/>
                </a:solidFill>
                <a:latin typeface="Carelia"/>
                <a:ea typeface="Carelia"/>
                <a:cs typeface="Carelia"/>
                <a:sym typeface="Carelia"/>
              </a:rPr>
              <a:t>03</a:t>
            </a:r>
          </a:p>
        </p:txBody>
      </p:sp>
      <p:sp>
        <p:nvSpPr>
          <p:cNvPr id="34" name="TextBox 12">
            <a:extLst>
              <a:ext uri="{FF2B5EF4-FFF2-40B4-BE49-F238E27FC236}">
                <a16:creationId xmlns:a16="http://schemas.microsoft.com/office/drawing/2014/main" id="{64B4A2C7-3C6D-EF41-543F-B8211A8D39CA}"/>
              </a:ext>
            </a:extLst>
          </p:cNvPr>
          <p:cNvSpPr txBox="1"/>
          <p:nvPr/>
        </p:nvSpPr>
        <p:spPr>
          <a:xfrm>
            <a:off x="3285110" y="7069918"/>
            <a:ext cx="7134112" cy="1692771"/>
          </a:xfrm>
          <a:prstGeom prst="rect">
            <a:avLst/>
          </a:prstGeom>
        </p:spPr>
        <p:txBody>
          <a:bodyPr wrap="square" lIns="0" tIns="0" rIns="0" bIns="0" rtlCol="0" anchor="t">
            <a:spAutoFit/>
          </a:bodyPr>
          <a:lstStyle/>
          <a:p>
            <a:pPr>
              <a:lnSpc>
                <a:spcPts val="4407"/>
              </a:lnSpc>
            </a:pPr>
            <a:r>
              <a:rPr lang="ru-RU" sz="3600" b="1" dirty="0">
                <a:solidFill>
                  <a:srgbClr val="605048"/>
                </a:solidFill>
                <a:latin typeface="Carelia" panose="020B0604020202020204" charset="-52"/>
                <a:cs typeface="Times New Roman" panose="02020603050405020304" pitchFamily="18" charset="0"/>
              </a:rPr>
              <a:t>Эпиграфика Древней Руси XI–XV веков</a:t>
            </a:r>
            <a:endParaRPr lang="ru-RU" sz="3600" dirty="0">
              <a:solidFill>
                <a:srgbClr val="605048"/>
              </a:solidFill>
              <a:latin typeface="Carelia" panose="020B0604020202020204" charset="-52"/>
            </a:endParaRPr>
          </a:p>
          <a:p>
            <a:pPr algn="l">
              <a:lnSpc>
                <a:spcPts val="4407"/>
              </a:lnSpc>
            </a:pPr>
            <a:endParaRPr lang="en-US" sz="3600" dirty="0">
              <a:solidFill>
                <a:srgbClr val="605048"/>
              </a:solidFill>
              <a:latin typeface="Carelia"/>
              <a:ea typeface="Carelia"/>
              <a:cs typeface="Carelia"/>
              <a:sym typeface="Carelia"/>
            </a:endParaRPr>
          </a:p>
        </p:txBody>
      </p:sp>
      <p:sp>
        <p:nvSpPr>
          <p:cNvPr id="37" name="TextBox 18">
            <a:extLst>
              <a:ext uri="{FF2B5EF4-FFF2-40B4-BE49-F238E27FC236}">
                <a16:creationId xmlns:a16="http://schemas.microsoft.com/office/drawing/2014/main" id="{ADA972FD-C864-3EE0-05BA-31C235290878}"/>
              </a:ext>
            </a:extLst>
          </p:cNvPr>
          <p:cNvSpPr txBox="1"/>
          <p:nvPr/>
        </p:nvSpPr>
        <p:spPr>
          <a:xfrm>
            <a:off x="12216284" y="3348250"/>
            <a:ext cx="8914595" cy="1292662"/>
          </a:xfrm>
          <a:prstGeom prst="rect">
            <a:avLst/>
          </a:prstGeom>
        </p:spPr>
        <p:txBody>
          <a:bodyPr wrap="square" lIns="0" tIns="0" rIns="0" bIns="0" rtlCol="0" anchor="t">
            <a:spAutoFit/>
          </a:bodyPr>
          <a:lstStyle/>
          <a:p>
            <a:pPr marL="457200" indent="-457200">
              <a:buFont typeface="Arial" panose="020B0604020202020204" pitchFamily="34" charset="0"/>
              <a:buChar char="•"/>
            </a:pPr>
            <a:r>
              <a:rPr lang="ru-RU" sz="2800" dirty="0">
                <a:latin typeface="Segoe UI Variable Display Light" pitchFamily="2" charset="0"/>
              </a:rPr>
              <a:t>Когда и кем был создан проект?</a:t>
            </a:r>
            <a:endParaRPr lang="es-419" sz="2800" dirty="0">
              <a:latin typeface="Segoe UI Variable Display Light" pitchFamily="2" charset="0"/>
            </a:endParaRPr>
          </a:p>
          <a:p>
            <a:pPr marL="457200" indent="-457200">
              <a:buFont typeface="Arial" panose="020B0604020202020204" pitchFamily="34" charset="0"/>
              <a:buChar char="•"/>
            </a:pPr>
            <a:r>
              <a:rPr lang="ru-RU" sz="2800" dirty="0">
                <a:latin typeface="Segoe UI Variable Display Light" pitchFamily="2" charset="0"/>
              </a:rPr>
              <a:t>В чем цель проекта, его миссия? </a:t>
            </a:r>
            <a:endParaRPr lang="ru-RU" sz="2800" b="1" spc="68" dirty="0">
              <a:solidFill>
                <a:srgbClr val="605048"/>
              </a:solidFill>
              <a:latin typeface="Segoe UI Variable Display Light" pitchFamily="2" charset="0"/>
              <a:sym typeface="Tangerine Bold"/>
            </a:endParaRPr>
          </a:p>
          <a:p>
            <a:pPr marL="457200" indent="-457200">
              <a:buFont typeface="Arial" panose="020B0604020202020204" pitchFamily="34" charset="0"/>
              <a:buChar char="•"/>
            </a:pPr>
            <a:r>
              <a:rPr lang="ru-RU" sz="2800" spc="68" dirty="0">
                <a:solidFill>
                  <a:srgbClr val="605048"/>
                </a:solidFill>
                <a:latin typeface="Segoe UI Variable Display Light" pitchFamily="2" charset="0"/>
                <a:sym typeface="Tangerine Bold"/>
              </a:rPr>
              <a:t>Как это всё работает?</a:t>
            </a:r>
            <a:endParaRPr lang="es-419" sz="2800" dirty="0">
              <a:latin typeface="Segoe UI Variable Display Light" pitchFamily="2" charset="0"/>
            </a:endParaRPr>
          </a:p>
        </p:txBody>
      </p:sp>
      <p:sp>
        <p:nvSpPr>
          <p:cNvPr id="39" name="TextBox 18">
            <a:extLst>
              <a:ext uri="{FF2B5EF4-FFF2-40B4-BE49-F238E27FC236}">
                <a16:creationId xmlns:a16="http://schemas.microsoft.com/office/drawing/2014/main" id="{A8BA49D4-AD1F-30EB-F3CE-BD39D4AD3914}"/>
              </a:ext>
            </a:extLst>
          </p:cNvPr>
          <p:cNvSpPr txBox="1"/>
          <p:nvPr/>
        </p:nvSpPr>
        <p:spPr>
          <a:xfrm>
            <a:off x="2840552" y="3389343"/>
            <a:ext cx="8914595" cy="430887"/>
          </a:xfrm>
          <a:prstGeom prst="rect">
            <a:avLst/>
          </a:prstGeom>
        </p:spPr>
        <p:txBody>
          <a:bodyPr wrap="square" lIns="0" tIns="0" rIns="0" bIns="0" rtlCol="0" anchor="t">
            <a:spAutoFit/>
          </a:bodyPr>
          <a:lstStyle/>
          <a:p>
            <a:pPr marL="457200" indent="-457200">
              <a:buFont typeface="Arial" panose="020B0604020202020204" pitchFamily="34" charset="0"/>
              <a:buChar char="•"/>
            </a:pPr>
            <a:r>
              <a:rPr lang="ru-RU" sz="2800" spc="68" dirty="0">
                <a:solidFill>
                  <a:srgbClr val="605048"/>
                </a:solidFill>
                <a:latin typeface="Segoe UI Variable Display Light" pitchFamily="2" charset="0"/>
                <a:ea typeface="Tangerine Bold"/>
                <a:cs typeface="Tangerine Bold"/>
                <a:sym typeface="Tangerine Bold"/>
              </a:rPr>
              <a:t>Зачем всё это?</a:t>
            </a:r>
            <a:endParaRPr lang="en-US" sz="2800" spc="68" dirty="0">
              <a:solidFill>
                <a:srgbClr val="605048"/>
              </a:solidFill>
              <a:latin typeface="Segoe UI Variable Display Light" pitchFamily="2" charset="0"/>
              <a:ea typeface="Tangerine Bold"/>
              <a:cs typeface="Tangerine Bold"/>
              <a:sym typeface="Tangerine Bold"/>
            </a:endParaRPr>
          </a:p>
        </p:txBody>
      </p:sp>
      <p:sp>
        <p:nvSpPr>
          <p:cNvPr id="42" name="TextBox 18">
            <a:extLst>
              <a:ext uri="{FF2B5EF4-FFF2-40B4-BE49-F238E27FC236}">
                <a16:creationId xmlns:a16="http://schemas.microsoft.com/office/drawing/2014/main" id="{11A28BE1-5A53-2A6D-DEDE-159C82426360}"/>
              </a:ext>
            </a:extLst>
          </p:cNvPr>
          <p:cNvSpPr txBox="1"/>
          <p:nvPr/>
        </p:nvSpPr>
        <p:spPr>
          <a:xfrm>
            <a:off x="12315888" y="5686382"/>
            <a:ext cx="5908271" cy="1292662"/>
          </a:xfrm>
          <a:prstGeom prst="rect">
            <a:avLst/>
          </a:prstGeom>
        </p:spPr>
        <p:txBody>
          <a:bodyPr wrap="square" lIns="0" tIns="0" rIns="0" bIns="0" rtlCol="0" anchor="t">
            <a:spAutoFit/>
          </a:bodyPr>
          <a:lstStyle/>
          <a:p>
            <a:pPr marL="457200" indent="-457200">
              <a:buFont typeface="Arial" panose="020B0604020202020204" pitchFamily="34" charset="0"/>
              <a:buChar char="•"/>
            </a:pPr>
            <a:r>
              <a:rPr lang="ru-RU" sz="2800" dirty="0">
                <a:latin typeface="Segoe UI Variable Display Light" pitchFamily="2" charset="0"/>
              </a:rPr>
              <a:t>Память. Как этот цифровой проект влияет на наше восприятие прошлого?</a:t>
            </a:r>
            <a:endParaRPr lang="es-419" sz="2800" dirty="0">
              <a:latin typeface="Segoe UI Variable Display Light" pitchFamily="2" charset="0"/>
            </a:endParaRPr>
          </a:p>
        </p:txBody>
      </p:sp>
      <p:sp>
        <p:nvSpPr>
          <p:cNvPr id="11" name="TextBox 18">
            <a:extLst>
              <a:ext uri="{FF2B5EF4-FFF2-40B4-BE49-F238E27FC236}">
                <a16:creationId xmlns:a16="http://schemas.microsoft.com/office/drawing/2014/main" id="{EA0ED559-D0FF-35C4-15E7-223C1C52B543}"/>
              </a:ext>
            </a:extLst>
          </p:cNvPr>
          <p:cNvSpPr txBox="1"/>
          <p:nvPr/>
        </p:nvSpPr>
        <p:spPr>
          <a:xfrm>
            <a:off x="2874065" y="8118038"/>
            <a:ext cx="8914595" cy="1292662"/>
          </a:xfrm>
          <a:prstGeom prst="rect">
            <a:avLst/>
          </a:prstGeom>
        </p:spPr>
        <p:txBody>
          <a:bodyPr wrap="square" lIns="0" tIns="0" rIns="0" bIns="0" rtlCol="0" anchor="t">
            <a:spAutoFit/>
          </a:bodyPr>
          <a:lstStyle/>
          <a:p>
            <a:pPr marL="457200" indent="-457200">
              <a:buFont typeface="Arial" panose="020B0604020202020204" pitchFamily="34" charset="0"/>
              <a:buChar char="•"/>
            </a:pPr>
            <a:r>
              <a:rPr lang="ru-RU" sz="2800" dirty="0">
                <a:latin typeface="Segoe UI Variable Display Light" pitchFamily="2" charset="0"/>
              </a:rPr>
              <a:t>Когда и кем был создан проект?</a:t>
            </a:r>
            <a:endParaRPr lang="es-419" sz="2800" dirty="0">
              <a:latin typeface="Segoe UI Variable Display Light" pitchFamily="2" charset="0"/>
            </a:endParaRPr>
          </a:p>
          <a:p>
            <a:pPr marL="457200" indent="-457200">
              <a:buFont typeface="Arial" panose="020B0604020202020204" pitchFamily="34" charset="0"/>
              <a:buChar char="•"/>
            </a:pPr>
            <a:r>
              <a:rPr lang="ru-RU" sz="2800" dirty="0">
                <a:latin typeface="Segoe UI Variable Display Light" pitchFamily="2" charset="0"/>
              </a:rPr>
              <a:t>В чем цель проекта, его миссия? </a:t>
            </a:r>
            <a:endParaRPr lang="ru-RU" sz="2800" b="1" spc="68" dirty="0">
              <a:solidFill>
                <a:srgbClr val="605048"/>
              </a:solidFill>
              <a:latin typeface="Segoe UI Variable Display Light" pitchFamily="2" charset="0"/>
              <a:sym typeface="Tangerine Bold"/>
            </a:endParaRPr>
          </a:p>
          <a:p>
            <a:pPr marL="457200" indent="-457200">
              <a:buFont typeface="Arial" panose="020B0604020202020204" pitchFamily="34" charset="0"/>
              <a:buChar char="•"/>
            </a:pPr>
            <a:r>
              <a:rPr lang="ru-RU" sz="2800" spc="68" dirty="0">
                <a:solidFill>
                  <a:srgbClr val="605048"/>
                </a:solidFill>
                <a:latin typeface="Segoe UI Variable Display Light" pitchFamily="2" charset="0"/>
                <a:sym typeface="Tangerine Bold"/>
              </a:rPr>
              <a:t>Как это всё работает?</a:t>
            </a:r>
            <a:endParaRPr lang="es-419" sz="2800" dirty="0">
              <a:latin typeface="Segoe UI Variable Display Light"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8">
            <a:extLst>
              <a:ext uri="{FF2B5EF4-FFF2-40B4-BE49-F238E27FC236}">
                <a16:creationId xmlns:a16="http://schemas.microsoft.com/office/drawing/2014/main" id="{29CCE89A-6183-3786-A04B-34D02FE07461}"/>
              </a:ext>
            </a:extLst>
          </p:cNvPr>
          <p:cNvSpPr txBox="1"/>
          <p:nvPr/>
        </p:nvSpPr>
        <p:spPr>
          <a:xfrm>
            <a:off x="4556526" y="4581210"/>
            <a:ext cx="9355648" cy="738664"/>
          </a:xfrm>
          <a:prstGeom prst="rect">
            <a:avLst/>
          </a:prstGeom>
        </p:spPr>
        <p:txBody>
          <a:bodyPr wrap="square" lIns="0" tIns="0" rIns="0" bIns="0" rtlCol="0" anchor="t">
            <a:spAutoFit/>
          </a:bodyPr>
          <a:lstStyle/>
          <a:p>
            <a:pPr algn="ctr"/>
            <a:r>
              <a:rPr lang="es-419" sz="4800" dirty="0">
                <a:latin typeface="Segoe UI Variable Display Light" pitchFamily="2" charset="0"/>
              </a:rPr>
              <a:t>Kenny Alvarez</a:t>
            </a:r>
            <a:endParaRPr lang="en-US" sz="4800" b="1" spc="68" dirty="0">
              <a:solidFill>
                <a:srgbClr val="605048"/>
              </a:solidFill>
              <a:latin typeface="Segoe UI Variable Display Light" pitchFamily="2" charset="0"/>
              <a:ea typeface="Tangerine Bold"/>
              <a:cs typeface="Tangerine Bold"/>
              <a:sym typeface="Tangerine Bold"/>
            </a:endParaRPr>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6" name="Group 6"/>
          <p:cNvGrpSpPr>
            <a:grpSpLocks noChangeAspect="1"/>
          </p:cNvGrpSpPr>
          <p:nvPr/>
        </p:nvGrpSpPr>
        <p:grpSpPr>
          <a:xfrm rot="-4946767">
            <a:off x="-2553911" y="546196"/>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id="9" name="Group 9"/>
          <p:cNvGrpSpPr>
            <a:grpSpLocks noChangeAspect="1"/>
          </p:cNvGrpSpPr>
          <p:nvPr/>
        </p:nvGrpSpPr>
        <p:grpSpPr>
          <a:xfrm rot="6375558">
            <a:off x="580266" y="-1593540"/>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grpSp>
        <p:nvGrpSpPr>
          <p:cNvPr id="12" name="Group 12"/>
          <p:cNvGrpSpPr>
            <a:grpSpLocks noChangeAspect="1"/>
          </p:cNvGrpSpPr>
          <p:nvPr/>
        </p:nvGrpSpPr>
        <p:grpSpPr>
          <a:xfrm rot="-7307119">
            <a:off x="8096988" y="1574358"/>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6" name="TextBox 16"/>
          <p:cNvSpPr txBox="1"/>
          <p:nvPr/>
        </p:nvSpPr>
        <p:spPr>
          <a:xfrm>
            <a:off x="16098680" y="190500"/>
            <a:ext cx="4802921" cy="564257"/>
          </a:xfrm>
          <a:prstGeom prst="rect">
            <a:avLst/>
          </a:prstGeom>
        </p:spPr>
        <p:txBody>
          <a:bodyPr wrap="square" lIns="0" tIns="0" rIns="0" bIns="0" rtlCol="0" anchor="t">
            <a:spAutoFit/>
          </a:bodyPr>
          <a:lstStyle/>
          <a:p>
            <a:pPr algn="l">
              <a:lnSpc>
                <a:spcPts val="4407"/>
              </a:lnSpc>
            </a:pPr>
            <a:r>
              <a:rPr lang="ru-RU" sz="3200" dirty="0">
                <a:solidFill>
                  <a:srgbClr val="605048"/>
                </a:solidFill>
                <a:latin typeface="Carelia"/>
                <a:ea typeface="Carelia"/>
                <a:cs typeface="Carelia"/>
                <a:sym typeface="Carelia"/>
              </a:rPr>
              <a:t>Введение</a:t>
            </a:r>
            <a:endParaRPr lang="en-US" sz="5400" dirty="0">
              <a:solidFill>
                <a:srgbClr val="605048"/>
              </a:solidFill>
              <a:latin typeface="Carelia"/>
              <a:ea typeface="Carelia"/>
              <a:cs typeface="Carelia"/>
              <a:sym typeface="Carelia"/>
            </a:endParaRPr>
          </a:p>
        </p:txBody>
      </p:sp>
      <p:sp>
        <p:nvSpPr>
          <p:cNvPr id="15" name="TextBox 7">
            <a:extLst>
              <a:ext uri="{FF2B5EF4-FFF2-40B4-BE49-F238E27FC236}">
                <a16:creationId xmlns:a16="http://schemas.microsoft.com/office/drawing/2014/main" id="{59172AC2-85E2-B56E-DD93-764EA9E20D32}"/>
              </a:ext>
            </a:extLst>
          </p:cNvPr>
          <p:cNvSpPr txBox="1"/>
          <p:nvPr/>
        </p:nvSpPr>
        <p:spPr>
          <a:xfrm>
            <a:off x="638793" y="189691"/>
            <a:ext cx="8594423" cy="2215991"/>
          </a:xfrm>
          <a:prstGeom prst="rect">
            <a:avLst/>
          </a:prstGeom>
        </p:spPr>
        <p:txBody>
          <a:bodyPr lIns="0" tIns="0" rIns="0" bIns="0" rtlCol="0" anchor="t">
            <a:spAutoFit/>
          </a:bodyPr>
          <a:lstStyle/>
          <a:p>
            <a:pPr algn="l"/>
            <a:r>
              <a:rPr lang="ru-RU" sz="7200" dirty="0">
                <a:solidFill>
                  <a:srgbClr val="605048"/>
                </a:solidFill>
                <a:latin typeface="Carelia"/>
                <a:ea typeface="Carelia"/>
                <a:cs typeface="Carelia"/>
                <a:sym typeface="Carelia"/>
              </a:rPr>
              <a:t>Почему это необходимо?</a:t>
            </a:r>
            <a:endParaRPr lang="en-US" sz="7200" dirty="0">
              <a:solidFill>
                <a:srgbClr val="605048"/>
              </a:solidFill>
              <a:latin typeface="Carelia"/>
              <a:ea typeface="Carelia"/>
              <a:cs typeface="Carelia"/>
              <a:sym typeface="Carelia"/>
            </a:endParaRPr>
          </a:p>
        </p:txBody>
      </p:sp>
      <p:sp>
        <p:nvSpPr>
          <p:cNvPr id="17" name="TextBox 7">
            <a:extLst>
              <a:ext uri="{FF2B5EF4-FFF2-40B4-BE49-F238E27FC236}">
                <a16:creationId xmlns:a16="http://schemas.microsoft.com/office/drawing/2014/main" id="{35C60B04-BDA3-78EB-2322-83BE9B33CF83}"/>
              </a:ext>
            </a:extLst>
          </p:cNvPr>
          <p:cNvSpPr txBox="1"/>
          <p:nvPr/>
        </p:nvSpPr>
        <p:spPr>
          <a:xfrm>
            <a:off x="11250452" y="4827842"/>
            <a:ext cx="8594423" cy="3323987"/>
          </a:xfrm>
          <a:prstGeom prst="rect">
            <a:avLst/>
          </a:prstGeom>
        </p:spPr>
        <p:txBody>
          <a:bodyPr lIns="0" tIns="0" rIns="0" bIns="0" rtlCol="0" anchor="t">
            <a:spAutoFit/>
          </a:bodyPr>
          <a:lstStyle/>
          <a:p>
            <a:pPr algn="l"/>
            <a:r>
              <a:rPr lang="ru-RU" sz="7200" dirty="0">
                <a:solidFill>
                  <a:srgbClr val="605048"/>
                </a:solidFill>
                <a:latin typeface="Carelia"/>
                <a:ea typeface="Carelia"/>
                <a:cs typeface="Carelia"/>
                <a:sym typeface="Carelia"/>
              </a:rPr>
              <a:t>Почему это необходимо понимать?</a:t>
            </a:r>
            <a:endParaRPr lang="en-US" sz="7200" dirty="0">
              <a:solidFill>
                <a:srgbClr val="605048"/>
              </a:solidFill>
              <a:latin typeface="Carelia"/>
              <a:ea typeface="Carelia"/>
              <a:cs typeface="Carelia"/>
              <a:sym typeface="Carelia"/>
            </a:endParaRPr>
          </a:p>
        </p:txBody>
      </p:sp>
      <p:sp>
        <p:nvSpPr>
          <p:cNvPr id="18" name="TextBox 14">
            <a:extLst>
              <a:ext uri="{FF2B5EF4-FFF2-40B4-BE49-F238E27FC236}">
                <a16:creationId xmlns:a16="http://schemas.microsoft.com/office/drawing/2014/main" id="{88575FA1-4A2D-E36C-D968-1B779D4F14E6}"/>
              </a:ext>
            </a:extLst>
          </p:cNvPr>
          <p:cNvSpPr txBox="1"/>
          <p:nvPr/>
        </p:nvSpPr>
        <p:spPr>
          <a:xfrm>
            <a:off x="1070196" y="3288548"/>
            <a:ext cx="6611259" cy="4062651"/>
          </a:xfrm>
          <a:prstGeom prst="rect">
            <a:avLst/>
          </a:prstGeom>
        </p:spPr>
        <p:txBody>
          <a:bodyPr wrap="square" lIns="0" tIns="0" rIns="0" bIns="0" rtlCol="0" anchor="t">
            <a:spAutoFit/>
          </a:bodyPr>
          <a:lstStyle/>
          <a:p>
            <a:pPr algn="l"/>
            <a:r>
              <a:rPr lang="ru-RU" sz="2400" dirty="0">
                <a:solidFill>
                  <a:srgbClr val="605048"/>
                </a:solidFill>
                <a:latin typeface="Glacial Indifference"/>
                <a:ea typeface="Glacial Indifference"/>
                <a:cs typeface="Glacial Indifference"/>
                <a:sym typeface="Glacial Indifference"/>
              </a:rPr>
              <a:t>Эти тексты предлагают уникальный взгляд на развитие цивилизаций, систем управления и культурных контекстов, которые сформировали человечество, в дополнение к изучению современных уроков, которые позволяют размышлять над прошлыми ошибками и извлекать уроки из них, избегая повторения их в настоящем.</a:t>
            </a:r>
          </a:p>
          <a:p>
            <a:pPr algn="l"/>
            <a:r>
              <a:rPr lang="ru-RU" sz="2400" dirty="0">
                <a:solidFill>
                  <a:srgbClr val="605048"/>
                </a:solidFill>
                <a:latin typeface="Glacial Indifference"/>
                <a:ea typeface="Glacial Indifference"/>
                <a:cs typeface="Glacial Indifference"/>
                <a:sym typeface="Glacial Indifference"/>
              </a:rPr>
              <a:t>Точно так же эти классические произведения обогащают наше понимание языка и идей, связывая нас с нашими культурными корнями.</a:t>
            </a:r>
            <a:endParaRPr lang="en-US" sz="2400" dirty="0">
              <a:solidFill>
                <a:srgbClr val="605048"/>
              </a:solidFill>
              <a:latin typeface="Glacial Indifference"/>
              <a:ea typeface="Glacial Indifference"/>
              <a:cs typeface="Glacial Indifference"/>
              <a:sym typeface="Glacial Indifference"/>
            </a:endParaRPr>
          </a:p>
        </p:txBody>
      </p:sp>
      <p:sp>
        <p:nvSpPr>
          <p:cNvPr id="19" name="TextBox 14">
            <a:extLst>
              <a:ext uri="{FF2B5EF4-FFF2-40B4-BE49-F238E27FC236}">
                <a16:creationId xmlns:a16="http://schemas.microsoft.com/office/drawing/2014/main" id="{A836DF3C-44E6-E8C0-7D21-D2053206C390}"/>
              </a:ext>
            </a:extLst>
          </p:cNvPr>
          <p:cNvSpPr txBox="1"/>
          <p:nvPr/>
        </p:nvSpPr>
        <p:spPr>
          <a:xfrm>
            <a:off x="10611343" y="1059704"/>
            <a:ext cx="6611259" cy="2708434"/>
          </a:xfrm>
          <a:prstGeom prst="rect">
            <a:avLst/>
          </a:prstGeom>
        </p:spPr>
        <p:txBody>
          <a:bodyPr wrap="square" lIns="0" tIns="0" rIns="0" bIns="0" rtlCol="0" anchor="t">
            <a:spAutoFit/>
          </a:bodyPr>
          <a:lstStyle/>
          <a:p>
            <a:pPr algn="l"/>
            <a:r>
              <a:rPr lang="en-US" sz="4400" dirty="0">
                <a:solidFill>
                  <a:srgbClr val="605048"/>
                </a:solidFill>
                <a:latin typeface="Glacial Indifference"/>
                <a:ea typeface="Glacial Indifference"/>
                <a:cs typeface="Glacial Indifference"/>
                <a:sym typeface="Glacial Indifference"/>
              </a:rPr>
              <a:t>“</a:t>
            </a:r>
            <a:r>
              <a:rPr lang="ru-RU" sz="4400" dirty="0">
                <a:solidFill>
                  <a:srgbClr val="605048"/>
                </a:solidFill>
                <a:latin typeface="Glacial Indifference"/>
                <a:ea typeface="Glacial Indifference"/>
                <a:cs typeface="Glacial Indifference"/>
                <a:sym typeface="Glacial Indifference"/>
              </a:rPr>
              <a:t>Глаз видит только то, что разум готов понять“</a:t>
            </a:r>
            <a:r>
              <a:rPr lang="en-US" sz="4400" dirty="0">
                <a:solidFill>
                  <a:srgbClr val="605048"/>
                </a:solidFill>
                <a:latin typeface="Glacial Indifference"/>
                <a:ea typeface="Glacial Indifference"/>
                <a:cs typeface="Glacial Indifference"/>
                <a:sym typeface="Glacial Indifference"/>
              </a:rPr>
              <a:t>   </a:t>
            </a:r>
          </a:p>
          <a:p>
            <a:pPr algn="l"/>
            <a:r>
              <a:rPr lang="en-US" sz="4400" dirty="0">
                <a:solidFill>
                  <a:srgbClr val="605048"/>
                </a:solidFill>
                <a:latin typeface="Glacial Indifference"/>
                <a:ea typeface="Glacial Indifference"/>
                <a:cs typeface="Glacial Indifference"/>
                <a:sym typeface="Glacial Indifference"/>
              </a:rPr>
              <a:t>   </a:t>
            </a:r>
          </a:p>
          <a:p>
            <a:pPr algn="l"/>
            <a:r>
              <a:rPr lang="ru-RU" sz="4400" dirty="0">
                <a:solidFill>
                  <a:srgbClr val="605048"/>
                </a:solidFill>
                <a:latin typeface="Glacial Indifference"/>
                <a:ea typeface="Glacial Indifference"/>
                <a:cs typeface="Glacial Indifference"/>
                <a:sym typeface="Glacial Indifference"/>
              </a:rPr>
              <a:t>Анри Бергсону</a:t>
            </a:r>
            <a:endParaRPr lang="en-US" sz="4400" dirty="0">
              <a:solidFill>
                <a:srgbClr val="605048"/>
              </a:solidFill>
              <a:latin typeface="Glacial Indifference"/>
              <a:ea typeface="Glacial Indifference"/>
              <a:cs typeface="Glacial Indifference"/>
              <a:sym typeface="Glacial Indifference"/>
            </a:endParaRPr>
          </a:p>
        </p:txBody>
      </p:sp>
      <p:pic>
        <p:nvPicPr>
          <p:cNvPr id="1026" name="Picture 2" descr="La Historia de las Preguntas ¿Por Qué?">
            <a:extLst>
              <a:ext uri="{FF2B5EF4-FFF2-40B4-BE49-F238E27FC236}">
                <a16:creationId xmlns:a16="http://schemas.microsoft.com/office/drawing/2014/main" id="{5C428EFA-037C-AA1A-FB17-D440FD6CA1D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600" b="90000" l="9538" r="89538">
                        <a14:foregroundMark x1="35649" y1="66951" x2="35834" y2="67337"/>
                        <a14:foregroundMark x1="57538" y1="64200" x2="55692" y2="69600"/>
                        <a14:foregroundMark x1="38462" y1="65400" x2="38462" y2="65400"/>
                        <a14:foregroundMark x1="38462" y1="65400" x2="36000" y2="71600"/>
                        <a14:foregroundMark x1="36000" y1="71600" x2="37846" y2="78400"/>
                        <a14:foregroundMark x1="37846" y1="78400" x2="39385" y2="80200"/>
                        <a14:foregroundMark x1="30154" y1="61800" x2="29538" y2="62000"/>
                        <a14:foregroundMark x1="45231" y1="12600" x2="35385" y2="8800"/>
                        <a14:foregroundMark x1="35385" y1="8800" x2="24923" y2="12000"/>
                        <a14:foregroundMark x1="24923" y1="12000" x2="28000" y2="16400"/>
                        <a14:foregroundMark x1="32000" y1="9200" x2="22462" y2="12800"/>
                        <a14:foregroundMark x1="22462" y1="12800" x2="29846" y2="19200"/>
                        <a14:foregroundMark x1="25231" y1="12000" x2="27692" y2="18600"/>
                        <a14:foregroundMark x1="27692" y1="18600" x2="38769" y2="15600"/>
                        <a14:foregroundMark x1="38769" y1="15600" x2="48308" y2="6600"/>
                        <a14:foregroundMark x1="29538" y1="9800" x2="29538" y2="9800"/>
                        <a14:foregroundMark x1="29538" y1="9800" x2="38769" y2="12600"/>
                        <a14:foregroundMark x1="38769" y1="79800" x2="40923" y2="85800"/>
                        <a14:foregroundMark x1="40923" y1="85800" x2="45846" y2="80000"/>
                        <a14:foregroundMark x1="45846" y1="80000" x2="50769" y2="85200"/>
                        <a14:foregroundMark x1="50769" y1="85200" x2="58462" y2="73800"/>
                        <a14:foregroundMark x1="58462" y1="73800" x2="54154" y2="62600"/>
                        <a14:foregroundMark x1="54154" y1="62600" x2="44615" y2="55600"/>
                        <a14:foregroundMark x1="50154" y1="85200" x2="53231" y2="87000"/>
                        <a14:foregroundMark x1="50154" y1="87600" x2="52923" y2="87800"/>
                        <a14:foregroundMark x1="52308" y1="88800" x2="53231" y2="86400"/>
                        <a14:foregroundMark x1="53231" y1="86400" x2="53231" y2="88200"/>
                        <a14:backgroundMark x1="54462" y1="46000" x2="58462" y2="53800"/>
                        <a14:backgroundMark x1="58462" y1="53800" x2="64615" y2="59800"/>
                        <a14:backgroundMark x1="64615" y1="59800" x2="61963" y2="64829"/>
                        <a14:backgroundMark x1="62358" y1="69703" x2="63692" y2="72400"/>
                        <a14:backgroundMark x1="63692" y1="72400" x2="79385" y2="63600"/>
                        <a14:backgroundMark x1="79385" y1="63600" x2="82154" y2="59600"/>
                        <a14:backgroundMark x1="26154" y1="61800" x2="31703" y2="65407"/>
                        <a14:backgroundMark x1="36332" y1="78572" x2="36376" y2="78885"/>
                        <a14:backgroundMark x1="35341" y1="71492" x2="35366" y2="71672"/>
                      </a14:backgroundRemoval>
                    </a14:imgEffect>
                  </a14:imgLayer>
                </a14:imgProps>
              </a:ext>
              <a:ext uri="{28A0092B-C50C-407E-A947-70E740481C1C}">
                <a14:useLocalDpi xmlns:a14="http://schemas.microsoft.com/office/drawing/2010/main" val="0"/>
              </a:ext>
            </a:extLst>
          </a:blip>
          <a:srcRect/>
          <a:stretch>
            <a:fillRect/>
          </a:stretch>
        </p:blipFill>
        <p:spPr bwMode="auto">
          <a:xfrm>
            <a:off x="7011731" y="2947417"/>
            <a:ext cx="5262563" cy="809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9691701">
            <a:off x="-1983934" y="2886816"/>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691701">
            <a:off x="8384373" y="-1327586"/>
            <a:ext cx="12070546" cy="83599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4741817">
            <a:off x="12972527" y="-2777875"/>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12" name="Freeform 12"/>
          <p:cNvSpPr/>
          <p:nvPr/>
        </p:nvSpPr>
        <p:spPr>
          <a:xfrm>
            <a:off x="3492670" y="1421123"/>
            <a:ext cx="11302659" cy="8305899"/>
          </a:xfrm>
          <a:custGeom>
            <a:avLst/>
            <a:gdLst/>
            <a:ahLst/>
            <a:cxnLst/>
            <a:rect l="l" t="t" r="r" b="b"/>
            <a:pathLst>
              <a:path w="11302659" h="8305899">
                <a:moveTo>
                  <a:pt x="0" y="0"/>
                </a:moveTo>
                <a:lnTo>
                  <a:pt x="11302660" y="0"/>
                </a:lnTo>
                <a:lnTo>
                  <a:pt x="11302660" y="8305900"/>
                </a:lnTo>
                <a:lnTo>
                  <a:pt x="0" y="8305900"/>
                </a:lnTo>
                <a:lnTo>
                  <a:pt x="0" y="0"/>
                </a:lnTo>
                <a:close/>
              </a:path>
            </a:pathLst>
          </a:custGeom>
          <a:blipFill>
            <a:blip r:embed="rId7"/>
            <a:stretch>
              <a:fillRect/>
            </a:stretch>
          </a:blipFill>
        </p:spPr>
        <p:txBody>
          <a:bodyPr/>
          <a:lstStyle/>
          <a:p>
            <a:endParaRPr lang="ru-RU" dirty="0"/>
          </a:p>
        </p:txBody>
      </p:sp>
      <p:sp>
        <p:nvSpPr>
          <p:cNvPr id="13" name="TextBox 13"/>
          <p:cNvSpPr txBox="1"/>
          <p:nvPr/>
        </p:nvSpPr>
        <p:spPr>
          <a:xfrm>
            <a:off x="5314339" y="1585884"/>
            <a:ext cx="10666238" cy="792525"/>
          </a:xfrm>
          <a:prstGeom prst="rect">
            <a:avLst/>
          </a:prstGeom>
        </p:spPr>
        <p:txBody>
          <a:bodyPr lIns="0" tIns="0" rIns="0" bIns="0" rtlCol="0" anchor="t">
            <a:spAutoFit/>
          </a:bodyPr>
          <a:lstStyle/>
          <a:p>
            <a:pPr algn="l">
              <a:lnSpc>
                <a:spcPts val="4407"/>
              </a:lnSpc>
            </a:pPr>
            <a:r>
              <a:rPr lang="ru-RU" sz="9600" dirty="0">
                <a:solidFill>
                  <a:srgbClr val="605048"/>
                </a:solidFill>
                <a:latin typeface="Carelia"/>
                <a:ea typeface="Carelia"/>
                <a:cs typeface="Carelia"/>
                <a:sym typeface="Carelia"/>
              </a:rPr>
              <a:t>Технологии</a:t>
            </a:r>
            <a:endParaRPr lang="en-US" sz="9600" dirty="0">
              <a:solidFill>
                <a:srgbClr val="605048"/>
              </a:solidFill>
              <a:latin typeface="Carelia"/>
              <a:ea typeface="Carelia"/>
              <a:cs typeface="Carelia"/>
              <a:sym typeface="Carelia"/>
            </a:endParaRPr>
          </a:p>
        </p:txBody>
      </p:sp>
      <p:sp>
        <p:nvSpPr>
          <p:cNvPr id="14" name="TextBox 14"/>
          <p:cNvSpPr txBox="1"/>
          <p:nvPr/>
        </p:nvSpPr>
        <p:spPr>
          <a:xfrm>
            <a:off x="4282762" y="2352951"/>
            <a:ext cx="6611259" cy="4062651"/>
          </a:xfrm>
          <a:prstGeom prst="rect">
            <a:avLst/>
          </a:prstGeom>
        </p:spPr>
        <p:txBody>
          <a:bodyPr wrap="square" lIns="0" tIns="0" rIns="0" bIns="0" rtlCol="0" anchor="t">
            <a:spAutoFit/>
          </a:bodyPr>
          <a:lstStyle/>
          <a:p>
            <a:pPr algn="l"/>
            <a:r>
              <a:rPr lang="ru-RU" sz="2400" dirty="0">
                <a:solidFill>
                  <a:srgbClr val="605048"/>
                </a:solidFill>
                <a:latin typeface="Glacial Indifference"/>
                <a:ea typeface="Glacial Indifference"/>
                <a:cs typeface="Glacial Indifference"/>
                <a:sym typeface="Glacial Indifference"/>
              </a:rPr>
              <a:t>Необходимость передавать информацию с течением времени была причиной изобретения письменности. Без письменных свидетельств те знания о прошлом, которые могли остаться, были бы ничтожны по сравнению с тем, что мы имеем сегодня. Писания служат для познания прошлого, но они всегда были в опасности. Например, пожар в Александрийской библиотеке (более 2000 лет назад) и уничтожение прочих документов, которые помогли бы нам лучше узнать прошлое.</a:t>
            </a:r>
            <a:endParaRPr lang="en-US" sz="2400" dirty="0">
              <a:solidFill>
                <a:srgbClr val="605048"/>
              </a:solidFill>
              <a:latin typeface="Glacial Indifference"/>
              <a:ea typeface="Glacial Indifference"/>
              <a:cs typeface="Glacial Indifference"/>
              <a:sym typeface="Glacial Indifference"/>
            </a:endParaRPr>
          </a:p>
        </p:txBody>
      </p:sp>
      <p:sp>
        <p:nvSpPr>
          <p:cNvPr id="17" name="Freeform 17"/>
          <p:cNvSpPr/>
          <p:nvPr/>
        </p:nvSpPr>
        <p:spPr>
          <a:xfrm rot="-633198" flipH="1">
            <a:off x="15752509" y="7126918"/>
            <a:ext cx="3009155" cy="3761444"/>
          </a:xfrm>
          <a:custGeom>
            <a:avLst/>
            <a:gdLst/>
            <a:ahLst/>
            <a:cxnLst/>
            <a:rect l="l" t="t" r="r" b="b"/>
            <a:pathLst>
              <a:path w="3009155" h="3761444">
                <a:moveTo>
                  <a:pt x="3009155" y="0"/>
                </a:moveTo>
                <a:lnTo>
                  <a:pt x="0" y="0"/>
                </a:lnTo>
                <a:lnTo>
                  <a:pt x="0" y="3761444"/>
                </a:lnTo>
                <a:lnTo>
                  <a:pt x="3009155" y="3761444"/>
                </a:lnTo>
                <a:lnTo>
                  <a:pt x="3009155" y="0"/>
                </a:lnTo>
                <a:close/>
              </a:path>
            </a:pathLst>
          </a:custGeom>
          <a:blipFill>
            <a:blip r:embed="rId8"/>
            <a:stretch>
              <a:fillRect/>
            </a:stretch>
          </a:blipFill>
        </p:spPr>
      </p:sp>
      <p:sp>
        <p:nvSpPr>
          <p:cNvPr id="18" name="Freeform 18"/>
          <p:cNvSpPr/>
          <p:nvPr/>
        </p:nvSpPr>
        <p:spPr>
          <a:xfrm rot="1021146">
            <a:off x="-1913061" y="269171"/>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9"/>
            <a:stretch>
              <a:fillRect/>
            </a:stretch>
          </a:blipFill>
        </p:spPr>
      </p:sp>
      <p:grpSp>
        <p:nvGrpSpPr>
          <p:cNvPr id="20" name="Group 20"/>
          <p:cNvGrpSpPr>
            <a:grpSpLocks noChangeAspect="1"/>
          </p:cNvGrpSpPr>
          <p:nvPr/>
        </p:nvGrpSpPr>
        <p:grpSpPr>
          <a:xfrm rot="6201465">
            <a:off x="-1432278" y="5600302"/>
            <a:ext cx="4921956" cy="7315995"/>
            <a:chOff x="0" y="0"/>
            <a:chExt cx="3175000" cy="4719320"/>
          </a:xfrm>
        </p:grpSpPr>
        <p:sp>
          <p:nvSpPr>
            <p:cNvPr id="21" name="Freeform 21"/>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22" name="Freeform 22"/>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pic>
        <p:nvPicPr>
          <p:cNvPr id="2050" name="Picture 2">
            <a:extLst>
              <a:ext uri="{FF2B5EF4-FFF2-40B4-BE49-F238E27FC236}">
                <a16:creationId xmlns:a16="http://schemas.microsoft.com/office/drawing/2014/main" id="{78A010BA-7976-395A-6404-F491B2E9C9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23502" y="102918"/>
            <a:ext cx="28575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C787044-82A2-3AA2-C358-30F3315BAC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1313" y="747000"/>
            <a:ext cx="7048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92884D6-DA53-B77D-9DB7-F16DED9F9F6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6159" b="89855" l="5667" r="90000">
                        <a14:foregroundMark x1="25333" y1="10145" x2="5667" y2="6159"/>
                        <a14:foregroundMark x1="5667" y1="6159" x2="25333" y2="14855"/>
                        <a14:foregroundMark x1="25333" y1="14855" x2="27667" y2="14855"/>
                        <a14:foregroundMark x1="7667" y1="6159" x2="7333" y2="14855"/>
                        <a14:foregroundMark x1="86667" y1="11957" x2="88333" y2="13768"/>
                      </a14:backgroundRemoval>
                    </a14:imgEffect>
                  </a14:imgLayer>
                </a14:imgProps>
              </a:ext>
              <a:ext uri="{28A0092B-C50C-407E-A947-70E740481C1C}">
                <a14:useLocalDpi xmlns:a14="http://schemas.microsoft.com/office/drawing/2010/main" val="0"/>
              </a:ext>
            </a:extLst>
          </a:blip>
          <a:srcRect/>
          <a:stretch>
            <a:fillRect/>
          </a:stretch>
        </p:blipFill>
        <p:spPr bwMode="auto">
          <a:xfrm>
            <a:off x="805243" y="5045804"/>
            <a:ext cx="28575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89BD08D-9E0F-DF54-A170-25EF8424DC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965398" y="6468639"/>
            <a:ext cx="1823725" cy="25447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A63A676A-6D0C-43DC-5E06-34C935F97A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34628" y="1991708"/>
            <a:ext cx="3881004" cy="397932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7F8E34AA-899F-D974-9DDE-3ECB24CA90D0}"/>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5000" b="93667" l="4110" r="91781">
                        <a14:foregroundMark x1="41096" y1="11333" x2="75342" y2="5000"/>
                        <a14:foregroundMark x1="75342" y1="5000" x2="78539" y2="17333"/>
                        <a14:foregroundMark x1="76712" y1="5333" x2="48402" y2="7667"/>
                        <a14:foregroundMark x1="48402" y1="7667" x2="47489" y2="8667"/>
                        <a14:foregroundMark x1="32420" y1="30000" x2="22374" y2="74333"/>
                        <a14:foregroundMark x1="25571" y1="80333" x2="42009" y2="96667"/>
                        <a14:foregroundMark x1="42009" y1="96667" x2="79452" y2="93667"/>
                        <a14:foregroundMark x1="79452" y1="93667" x2="84932" y2="86333"/>
                        <a14:foregroundMark x1="89498" y1="87333" x2="91781" y2="92333"/>
                        <a14:foregroundMark x1="91781" y1="89000" x2="91781" y2="91667"/>
                        <a14:foregroundMark x1="15068" y1="83667" x2="16438" y2="93000"/>
                        <a14:foregroundMark x1="17808" y1="83000" x2="21461" y2="91333"/>
                        <a14:foregroundMark x1="16895" y1="85667" x2="31507" y2="91333"/>
                        <a14:foregroundMark x1="16438" y1="87000" x2="22374" y2="87000"/>
                        <a14:foregroundMark x1="19178" y1="85333" x2="26941" y2="84000"/>
                        <a14:foregroundMark x1="26941" y1="83000" x2="4110" y2="86000"/>
                        <a14:foregroundMark x1="4110" y1="86000" x2="21005" y2="85667"/>
                        <a14:foregroundMark x1="19178" y1="79000" x2="17808" y2="89000"/>
                        <a14:foregroundMark x1="11872" y1="83000" x2="14155" y2="84667"/>
                        <a14:foregroundMark x1="11872" y1="82333" x2="10959" y2="87000"/>
                      </a14:backgroundRemoval>
                    </a14:imgEffect>
                  </a14:imgLayer>
                </a14:imgProps>
              </a:ext>
              <a:ext uri="{28A0092B-C50C-407E-A947-70E740481C1C}">
                <a14:useLocalDpi xmlns:a14="http://schemas.microsoft.com/office/drawing/2010/main" val="0"/>
              </a:ext>
            </a:extLst>
          </a:blip>
          <a:srcRect/>
          <a:stretch>
            <a:fillRect/>
          </a:stretch>
        </p:blipFill>
        <p:spPr bwMode="auto">
          <a:xfrm>
            <a:off x="15581784" y="2484159"/>
            <a:ext cx="20859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8">
            <a:extLst>
              <a:ext uri="{FF2B5EF4-FFF2-40B4-BE49-F238E27FC236}">
                <a16:creationId xmlns:a16="http://schemas.microsoft.com/office/drawing/2014/main" id="{E416AD45-C992-4634-3B6F-209C069EDA84}"/>
              </a:ext>
            </a:extLst>
          </p:cNvPr>
          <p:cNvSpPr txBox="1"/>
          <p:nvPr/>
        </p:nvSpPr>
        <p:spPr>
          <a:xfrm>
            <a:off x="14165654" y="1738049"/>
            <a:ext cx="4777329" cy="677108"/>
          </a:xfrm>
          <a:prstGeom prst="rect">
            <a:avLst/>
          </a:prstGeom>
        </p:spPr>
        <p:txBody>
          <a:bodyPr wrap="square" lIns="0" tIns="0" rIns="0" bIns="0" rtlCol="0" anchor="t">
            <a:spAutoFit/>
          </a:bodyPr>
          <a:lstStyle/>
          <a:p>
            <a:pPr algn="ctr"/>
            <a:r>
              <a:rPr lang="ru-RU" sz="4400" dirty="0">
                <a:latin typeface="Garamond" panose="02020404030301010803" pitchFamily="18" charset="0"/>
              </a:rPr>
              <a:t>Надписи</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24" name="TextBox 18">
            <a:extLst>
              <a:ext uri="{FF2B5EF4-FFF2-40B4-BE49-F238E27FC236}">
                <a16:creationId xmlns:a16="http://schemas.microsoft.com/office/drawing/2014/main" id="{69CBBDFD-57A2-AB55-98FF-8D1321A8F72C}"/>
              </a:ext>
            </a:extLst>
          </p:cNvPr>
          <p:cNvSpPr txBox="1"/>
          <p:nvPr/>
        </p:nvSpPr>
        <p:spPr>
          <a:xfrm>
            <a:off x="0" y="3618984"/>
            <a:ext cx="3662521" cy="1354217"/>
          </a:xfrm>
          <a:prstGeom prst="rect">
            <a:avLst/>
          </a:prstGeom>
        </p:spPr>
        <p:txBody>
          <a:bodyPr wrap="square" lIns="0" tIns="0" rIns="0" bIns="0" rtlCol="0" anchor="t">
            <a:spAutoFit/>
          </a:bodyPr>
          <a:lstStyle/>
          <a:p>
            <a:pPr algn="ctr"/>
            <a:r>
              <a:rPr lang="ru-RU" sz="4400" dirty="0">
                <a:latin typeface="Garamond" panose="02020404030301010803" pitchFamily="18" charset="0"/>
              </a:rPr>
              <a:t>Статуи и изваяния </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25" name="TextBox 18">
            <a:extLst>
              <a:ext uri="{FF2B5EF4-FFF2-40B4-BE49-F238E27FC236}">
                <a16:creationId xmlns:a16="http://schemas.microsoft.com/office/drawing/2014/main" id="{7F12375D-9598-33F3-EC18-AE11E786C02E}"/>
              </a:ext>
            </a:extLst>
          </p:cNvPr>
          <p:cNvSpPr txBox="1"/>
          <p:nvPr/>
        </p:nvSpPr>
        <p:spPr>
          <a:xfrm>
            <a:off x="-243022" y="7474135"/>
            <a:ext cx="4777329" cy="2708434"/>
          </a:xfrm>
          <a:prstGeom prst="rect">
            <a:avLst/>
          </a:prstGeom>
        </p:spPr>
        <p:txBody>
          <a:bodyPr wrap="square" lIns="0" tIns="0" rIns="0" bIns="0" rtlCol="0" anchor="t">
            <a:spAutoFit/>
          </a:bodyPr>
          <a:lstStyle/>
          <a:p>
            <a:pPr algn="ctr"/>
            <a:r>
              <a:rPr lang="ru-RU" sz="4400" dirty="0">
                <a:latin typeface="Garamond" panose="02020404030301010803" pitchFamily="18" charset="0"/>
              </a:rPr>
              <a:t>Съёмка и картографирование археологических памятников</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27" name="TextBox 18">
            <a:extLst>
              <a:ext uri="{FF2B5EF4-FFF2-40B4-BE49-F238E27FC236}">
                <a16:creationId xmlns:a16="http://schemas.microsoft.com/office/drawing/2014/main" id="{84326251-D293-DDDA-5CA6-691528656A72}"/>
              </a:ext>
            </a:extLst>
          </p:cNvPr>
          <p:cNvSpPr txBox="1"/>
          <p:nvPr/>
        </p:nvSpPr>
        <p:spPr>
          <a:xfrm>
            <a:off x="14185442" y="5206930"/>
            <a:ext cx="4777329" cy="1354217"/>
          </a:xfrm>
          <a:prstGeom prst="rect">
            <a:avLst/>
          </a:prstGeom>
        </p:spPr>
        <p:txBody>
          <a:bodyPr wrap="square" lIns="0" tIns="0" rIns="0" bIns="0" rtlCol="0" anchor="t">
            <a:spAutoFit/>
          </a:bodyPr>
          <a:lstStyle/>
          <a:p>
            <a:pPr algn="ctr"/>
            <a:r>
              <a:rPr lang="ru-RU" sz="4400" dirty="0">
                <a:latin typeface="Garamond" panose="02020404030301010803" pitchFamily="18" charset="0"/>
              </a:rPr>
              <a:t>Архитектурная археология</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28" name="TextBox 18">
            <a:extLst>
              <a:ext uri="{FF2B5EF4-FFF2-40B4-BE49-F238E27FC236}">
                <a16:creationId xmlns:a16="http://schemas.microsoft.com/office/drawing/2014/main" id="{D7F5A667-7F20-E63D-0718-6D6CC85FC4D8}"/>
              </a:ext>
            </a:extLst>
          </p:cNvPr>
          <p:cNvSpPr txBox="1"/>
          <p:nvPr/>
        </p:nvSpPr>
        <p:spPr>
          <a:xfrm>
            <a:off x="12039600" y="8916289"/>
            <a:ext cx="7477279" cy="1354217"/>
          </a:xfrm>
          <a:prstGeom prst="rect">
            <a:avLst/>
          </a:prstGeom>
        </p:spPr>
        <p:txBody>
          <a:bodyPr wrap="square" lIns="0" tIns="0" rIns="0" bIns="0" rtlCol="0" anchor="t">
            <a:spAutoFit/>
          </a:bodyPr>
          <a:lstStyle/>
          <a:p>
            <a:pPr algn="ctr"/>
            <a:r>
              <a:rPr lang="ru-RU" sz="4400" dirty="0">
                <a:latin typeface="Garamond" panose="02020404030301010803" pitchFamily="18" charset="0"/>
              </a:rPr>
              <a:t>Пещеры и пещерное </a:t>
            </a:r>
          </a:p>
          <a:p>
            <a:pPr algn="ctr"/>
            <a:r>
              <a:rPr lang="ru-RU" sz="4400" dirty="0">
                <a:latin typeface="Garamond" panose="02020404030301010803" pitchFamily="18" charset="0"/>
              </a:rPr>
              <a:t>наскальное искусство</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29" name="TextBox 18">
            <a:extLst>
              <a:ext uri="{FF2B5EF4-FFF2-40B4-BE49-F238E27FC236}">
                <a16:creationId xmlns:a16="http://schemas.microsoft.com/office/drawing/2014/main" id="{5DDD28FF-BE73-A019-BEBE-EA453D3294B0}"/>
              </a:ext>
            </a:extLst>
          </p:cNvPr>
          <p:cNvSpPr txBox="1"/>
          <p:nvPr/>
        </p:nvSpPr>
        <p:spPr>
          <a:xfrm>
            <a:off x="10668000" y="5953039"/>
            <a:ext cx="4288640" cy="2031325"/>
          </a:xfrm>
          <a:prstGeom prst="rect">
            <a:avLst/>
          </a:prstGeom>
        </p:spPr>
        <p:txBody>
          <a:bodyPr wrap="square" lIns="0" tIns="0" rIns="0" bIns="0" rtlCol="0" anchor="t">
            <a:spAutoFit/>
          </a:bodyPr>
          <a:lstStyle/>
          <a:p>
            <a:pPr algn="ctr"/>
            <a:r>
              <a:rPr lang="ru-RU" sz="4400" dirty="0">
                <a:latin typeface="Garamond" panose="02020404030301010803" pitchFamily="18" charset="0"/>
              </a:rPr>
              <a:t>Сопровождение  археологических раскопок </a:t>
            </a:r>
            <a:endParaRPr lang="en-US" sz="4400" b="1" spc="68" dirty="0">
              <a:solidFill>
                <a:srgbClr val="605048"/>
              </a:solidFill>
              <a:latin typeface="Garamond" panose="02020404030301010803" pitchFamily="18" charset="0"/>
              <a:ea typeface="Tangerine Bold"/>
              <a:cs typeface="Tangerine Bold"/>
              <a:sym typeface="Tangerine Bold"/>
            </a:endParaRPr>
          </a:p>
        </p:txBody>
      </p:sp>
      <p:sp>
        <p:nvSpPr>
          <p:cNvPr id="31" name="TextBox 14">
            <a:extLst>
              <a:ext uri="{FF2B5EF4-FFF2-40B4-BE49-F238E27FC236}">
                <a16:creationId xmlns:a16="http://schemas.microsoft.com/office/drawing/2014/main" id="{78ECC19A-5956-9F32-069B-AD2B67C51CEE}"/>
              </a:ext>
            </a:extLst>
          </p:cNvPr>
          <p:cNvSpPr txBox="1"/>
          <p:nvPr/>
        </p:nvSpPr>
        <p:spPr>
          <a:xfrm>
            <a:off x="4181196" y="6860074"/>
            <a:ext cx="6611259" cy="1477328"/>
          </a:xfrm>
          <a:prstGeom prst="rect">
            <a:avLst/>
          </a:prstGeom>
        </p:spPr>
        <p:txBody>
          <a:bodyPr wrap="square" lIns="0" tIns="0" rIns="0" bIns="0" rtlCol="0" anchor="t">
            <a:spAutoFit/>
          </a:bodyPr>
          <a:lstStyle/>
          <a:p>
            <a:pPr algn="l"/>
            <a:r>
              <a:rPr lang="ru-RU" sz="2400" dirty="0">
                <a:solidFill>
                  <a:srgbClr val="605048"/>
                </a:solidFill>
                <a:latin typeface="Glacial Indifference"/>
                <a:ea typeface="Glacial Indifference"/>
                <a:cs typeface="Glacial Indifference"/>
                <a:sym typeface="Glacial Indifference"/>
              </a:rPr>
              <a:t>Технологии компьютерного зрения дают нам преимущество в повторном распознавании и хранении информации любого типа, а не только бумажной, что способствует сохранению истории.</a:t>
            </a:r>
            <a:endParaRPr lang="en-US" sz="2400" dirty="0">
              <a:solidFill>
                <a:srgbClr val="605048"/>
              </a:solidFill>
              <a:latin typeface="Glacial Indifference"/>
              <a:ea typeface="Glacial Indifference"/>
              <a:cs typeface="Glacial Indifference"/>
              <a:sym typeface="Glacial Indifferen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999611">
            <a:off x="5202483" y="2340477"/>
            <a:ext cx="10183769" cy="7053203"/>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718871">
            <a:off x="8952017" y="2156731"/>
            <a:ext cx="4725703" cy="7024285"/>
            <a:chOff x="0" y="0"/>
            <a:chExt cx="3175000" cy="4719320"/>
          </a:xfrm>
        </p:grpSpPr>
        <p:sp>
          <p:nvSpPr>
            <p:cNvPr id="7" name="Freeform 7"/>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8" name="Freeform 8"/>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9" name="Freeform 9"/>
          <p:cNvSpPr/>
          <p:nvPr/>
        </p:nvSpPr>
        <p:spPr>
          <a:xfrm rot="-331097">
            <a:off x="1273836" y="2733401"/>
            <a:ext cx="11302659" cy="7040450"/>
          </a:xfrm>
          <a:custGeom>
            <a:avLst/>
            <a:gdLst/>
            <a:ahLst/>
            <a:cxnLst/>
            <a:rect l="l" t="t" r="r" b="b"/>
            <a:pathLst>
              <a:path w="11302659" h="8305899">
                <a:moveTo>
                  <a:pt x="0" y="0"/>
                </a:moveTo>
                <a:lnTo>
                  <a:pt x="11302660" y="0"/>
                </a:lnTo>
                <a:lnTo>
                  <a:pt x="11302660" y="8305899"/>
                </a:lnTo>
                <a:lnTo>
                  <a:pt x="0" y="8305899"/>
                </a:lnTo>
                <a:lnTo>
                  <a:pt x="0" y="0"/>
                </a:lnTo>
                <a:close/>
              </a:path>
            </a:pathLst>
          </a:custGeom>
          <a:blipFill>
            <a:blip r:embed="rId7"/>
            <a:stretch>
              <a:fillRect/>
            </a:stretch>
          </a:blipFill>
        </p:spPr>
      </p:sp>
      <p:sp>
        <p:nvSpPr>
          <p:cNvPr id="11" name="Freeform 11"/>
          <p:cNvSpPr/>
          <p:nvPr/>
        </p:nvSpPr>
        <p:spPr>
          <a:xfrm rot="8718388">
            <a:off x="11706094" y="6808311"/>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8"/>
            <a:stretch>
              <a:fillRect/>
            </a:stretch>
          </a:blipFill>
        </p:spPr>
      </p:sp>
      <p:sp>
        <p:nvSpPr>
          <p:cNvPr id="13" name="Freeform 13"/>
          <p:cNvSpPr/>
          <p:nvPr/>
        </p:nvSpPr>
        <p:spPr>
          <a:xfrm rot="588402">
            <a:off x="13501460" y="1466845"/>
            <a:ext cx="4870333" cy="4833662"/>
          </a:xfrm>
          <a:custGeom>
            <a:avLst/>
            <a:gdLst/>
            <a:ahLst/>
            <a:cxnLst/>
            <a:rect l="l" t="t" r="r" b="b"/>
            <a:pathLst>
              <a:path w="6493777" h="6444882">
                <a:moveTo>
                  <a:pt x="0" y="0"/>
                </a:moveTo>
                <a:lnTo>
                  <a:pt x="6493777" y="0"/>
                </a:lnTo>
                <a:lnTo>
                  <a:pt x="6493777" y="6444882"/>
                </a:lnTo>
                <a:lnTo>
                  <a:pt x="0" y="6444882"/>
                </a:lnTo>
                <a:lnTo>
                  <a:pt x="0" y="0"/>
                </a:lnTo>
                <a:close/>
              </a:path>
            </a:pathLst>
          </a:custGeom>
          <a:blipFill>
            <a:blip r:embed="rId9"/>
            <a:stretch>
              <a:fillRect l="-32865" t="-4176" r="-29904" b="-7756"/>
            </a:stretch>
          </a:blipFill>
        </p:spPr>
        <p:txBody>
          <a:bodyPr/>
          <a:lstStyle/>
          <a:p>
            <a:r>
              <a:rPr lang="es-419" dirty="0"/>
              <a:t>F</a:t>
            </a:r>
            <a:endParaRPr lang="ru-RU" dirty="0"/>
          </a:p>
        </p:txBody>
      </p:sp>
      <p:sp>
        <p:nvSpPr>
          <p:cNvPr id="16" name="Freeform 16"/>
          <p:cNvSpPr/>
          <p:nvPr/>
        </p:nvSpPr>
        <p:spPr>
          <a:xfrm rot="-856592">
            <a:off x="15465896" y="7138800"/>
            <a:ext cx="3586808" cy="5383577"/>
          </a:xfrm>
          <a:custGeom>
            <a:avLst/>
            <a:gdLst/>
            <a:ahLst/>
            <a:cxnLst/>
            <a:rect l="l" t="t" r="r" b="b"/>
            <a:pathLst>
              <a:path w="3586808" h="5383577">
                <a:moveTo>
                  <a:pt x="0" y="0"/>
                </a:moveTo>
                <a:lnTo>
                  <a:pt x="3586808" y="0"/>
                </a:lnTo>
                <a:lnTo>
                  <a:pt x="3586808" y="5383577"/>
                </a:lnTo>
                <a:lnTo>
                  <a:pt x="0" y="5383577"/>
                </a:lnTo>
                <a:lnTo>
                  <a:pt x="0" y="0"/>
                </a:lnTo>
                <a:close/>
              </a:path>
            </a:pathLst>
          </a:custGeom>
          <a:blipFill>
            <a:blip r:embed="rId10"/>
            <a:stretch>
              <a:fillRect/>
            </a:stretch>
          </a:blipFill>
        </p:spPr>
      </p:sp>
      <p:sp>
        <p:nvSpPr>
          <p:cNvPr id="17" name="Freeform 17"/>
          <p:cNvSpPr/>
          <p:nvPr/>
        </p:nvSpPr>
        <p:spPr>
          <a:xfrm rot="27259">
            <a:off x="5733599" y="2947043"/>
            <a:ext cx="1077748" cy="1098342"/>
          </a:xfrm>
          <a:custGeom>
            <a:avLst/>
            <a:gdLst/>
            <a:ahLst/>
            <a:cxnLst/>
            <a:rect l="l" t="t" r="r" b="b"/>
            <a:pathLst>
              <a:path w="1077748" h="1098342">
                <a:moveTo>
                  <a:pt x="0" y="0"/>
                </a:moveTo>
                <a:lnTo>
                  <a:pt x="1077748" y="0"/>
                </a:lnTo>
                <a:lnTo>
                  <a:pt x="1077748" y="1098342"/>
                </a:lnTo>
                <a:lnTo>
                  <a:pt x="0" y="1098342"/>
                </a:lnTo>
                <a:lnTo>
                  <a:pt x="0" y="0"/>
                </a:lnTo>
                <a:close/>
              </a:path>
            </a:pathLst>
          </a:custGeom>
          <a:blipFill>
            <a:blip r:embed="rId11"/>
            <a:stretch>
              <a:fillRect/>
            </a:stretch>
          </a:blipFill>
        </p:spPr>
      </p:sp>
      <p:sp>
        <p:nvSpPr>
          <p:cNvPr id="18" name="Freeform 18"/>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12"/>
            <a:stretch>
              <a:fillRect/>
            </a:stretch>
          </a:blipFill>
        </p:spPr>
      </p:sp>
      <p:sp>
        <p:nvSpPr>
          <p:cNvPr id="19" name="Freeform 19"/>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3"/>
            <a:stretch>
              <a:fillRect/>
            </a:stretch>
          </a:blipFill>
        </p:spPr>
      </p:sp>
      <p:sp>
        <p:nvSpPr>
          <p:cNvPr id="20" name="TextBox 20"/>
          <p:cNvSpPr txBox="1"/>
          <p:nvPr/>
        </p:nvSpPr>
        <p:spPr>
          <a:xfrm rot="21243257">
            <a:off x="2743332" y="4314575"/>
            <a:ext cx="8384654" cy="3646063"/>
          </a:xfrm>
          <a:prstGeom prst="rect">
            <a:avLst/>
          </a:prstGeom>
        </p:spPr>
        <p:txBody>
          <a:bodyPr wrap="square" lIns="0" tIns="0" rIns="0" bIns="0" rtlCol="0" anchor="t">
            <a:spAutoFit/>
          </a:bodyPr>
          <a:lstStyle/>
          <a:p>
            <a:pPr algn="ctr">
              <a:lnSpc>
                <a:spcPts val="4059"/>
              </a:lnSpc>
            </a:pPr>
            <a:r>
              <a:rPr lang="ru-RU" sz="2899" dirty="0">
                <a:solidFill>
                  <a:srgbClr val="605048"/>
                </a:solidFill>
                <a:latin typeface="Glacial Indifference"/>
                <a:ea typeface="Glacial Indifference"/>
                <a:cs typeface="Glacial Indifference"/>
                <a:sym typeface="Glacial Indifference"/>
              </a:rPr>
              <a:t>Древние тексты отличались не только их написанием, но и их представлением, то есть они были не только на бумаге. Например записки, которые не были обращены к значимым людям. А ещё официальные документы с письменами Петра Великого трудно читать из-за деградации документа и формы письма</a:t>
            </a:r>
            <a:endParaRPr lang="en-US" sz="2899" dirty="0">
              <a:solidFill>
                <a:srgbClr val="605048"/>
              </a:solidFill>
              <a:latin typeface="Glacial Indifference"/>
              <a:ea typeface="Glacial Indifference"/>
              <a:cs typeface="Glacial Indifference"/>
              <a:sym typeface="Glacial Indifference"/>
            </a:endParaRPr>
          </a:p>
        </p:txBody>
      </p:sp>
      <p:sp>
        <p:nvSpPr>
          <p:cNvPr id="10" name="TextBox 10"/>
          <p:cNvSpPr txBox="1"/>
          <p:nvPr/>
        </p:nvSpPr>
        <p:spPr>
          <a:xfrm rot="-262989">
            <a:off x="-772121" y="875567"/>
            <a:ext cx="17713187" cy="1133002"/>
          </a:xfrm>
          <a:prstGeom prst="rect">
            <a:avLst/>
          </a:prstGeom>
        </p:spPr>
        <p:txBody>
          <a:bodyPr wrap="square" lIns="0" tIns="0" rIns="0" bIns="0" rtlCol="0" anchor="t">
            <a:spAutoFit/>
          </a:bodyPr>
          <a:lstStyle/>
          <a:p>
            <a:pPr marL="0" lvl="0" indent="0" algn="ctr">
              <a:lnSpc>
                <a:spcPts val="8701"/>
              </a:lnSpc>
            </a:pPr>
            <a:r>
              <a:rPr lang="ru-RU" sz="7700" spc="46" dirty="0">
                <a:solidFill>
                  <a:srgbClr val="605048"/>
                </a:solidFill>
                <a:latin typeface="Carelia"/>
                <a:ea typeface="Carelia"/>
                <a:cs typeface="Carelia"/>
                <a:sym typeface="Carelia"/>
              </a:rPr>
              <a:t>Письменные источники</a:t>
            </a:r>
          </a:p>
        </p:txBody>
      </p:sp>
      <p:sp>
        <p:nvSpPr>
          <p:cNvPr id="22" name="Freeform 13">
            <a:extLst>
              <a:ext uri="{FF2B5EF4-FFF2-40B4-BE49-F238E27FC236}">
                <a16:creationId xmlns:a16="http://schemas.microsoft.com/office/drawing/2014/main" id="{7845D54A-AFCE-A655-1776-6EE42D9D4F40}"/>
              </a:ext>
            </a:extLst>
          </p:cNvPr>
          <p:cNvSpPr/>
          <p:nvPr/>
        </p:nvSpPr>
        <p:spPr>
          <a:xfrm rot="21426592">
            <a:off x="11689243" y="6360628"/>
            <a:ext cx="4870333" cy="4833662"/>
          </a:xfrm>
          <a:custGeom>
            <a:avLst/>
            <a:gdLst/>
            <a:ahLst/>
            <a:cxnLst/>
            <a:rect l="l" t="t" r="r" b="b"/>
            <a:pathLst>
              <a:path w="6493777" h="6444882">
                <a:moveTo>
                  <a:pt x="0" y="0"/>
                </a:moveTo>
                <a:lnTo>
                  <a:pt x="6493777" y="0"/>
                </a:lnTo>
                <a:lnTo>
                  <a:pt x="6493777" y="6444882"/>
                </a:lnTo>
                <a:lnTo>
                  <a:pt x="0" y="6444882"/>
                </a:lnTo>
                <a:lnTo>
                  <a:pt x="0" y="0"/>
                </a:lnTo>
                <a:close/>
              </a:path>
            </a:pathLst>
          </a:custGeom>
          <a:blipFill>
            <a:blip r:embed="rId9"/>
            <a:stretch>
              <a:fillRect l="-32865" t="-4176" r="-29904" b="-7756"/>
            </a:stretch>
          </a:blipFill>
        </p:spPr>
      </p:sp>
      <p:pic>
        <p:nvPicPr>
          <p:cNvPr id="7170" name="Picture 2" descr="А. П. Лебедев &quot;Исторические очерки состояния Византийско-восточной церкви  от конца XI до середины XV века От начала Крестовых походов до падения  Константинополя в 1453 г.&quot; | Предание.ру - православный портал">
            <a:extLst>
              <a:ext uri="{FF2B5EF4-FFF2-40B4-BE49-F238E27FC236}">
                <a16:creationId xmlns:a16="http://schemas.microsoft.com/office/drawing/2014/main" id="{DA9D6E44-EE2A-3334-B966-42103A35FA0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8188"/>
          <a:stretch/>
        </p:blipFill>
        <p:spPr bwMode="auto">
          <a:xfrm rot="21381712">
            <a:off x="12026873" y="6698276"/>
            <a:ext cx="4237242" cy="419061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Мень Александр, протоиерей Исагогика">
            <a:extLst>
              <a:ext uri="{FF2B5EF4-FFF2-40B4-BE49-F238E27FC236}">
                <a16:creationId xmlns:a16="http://schemas.microsoft.com/office/drawing/2014/main" id="{5F3C8ACC-BA04-759B-CACD-D2C8A7440C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573357">
            <a:off x="13768265" y="1782447"/>
            <a:ext cx="4214473" cy="4137012"/>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5"/>
          <p:cNvSpPr/>
          <p:nvPr/>
        </p:nvSpPr>
        <p:spPr>
          <a:xfrm rot="-3251596">
            <a:off x="16227377" y="-1064677"/>
            <a:ext cx="3085439" cy="7167733"/>
          </a:xfrm>
          <a:custGeom>
            <a:avLst/>
            <a:gdLst/>
            <a:ahLst/>
            <a:cxnLst/>
            <a:rect l="l" t="t" r="r" b="b"/>
            <a:pathLst>
              <a:path w="3085439" h="7167733">
                <a:moveTo>
                  <a:pt x="0" y="0"/>
                </a:moveTo>
                <a:lnTo>
                  <a:pt x="3085439" y="0"/>
                </a:lnTo>
                <a:lnTo>
                  <a:pt x="3085439" y="7167733"/>
                </a:lnTo>
                <a:lnTo>
                  <a:pt x="0" y="7167733"/>
                </a:lnTo>
                <a:lnTo>
                  <a:pt x="0" y="0"/>
                </a:lnTo>
                <a:close/>
              </a:path>
            </a:pathLst>
          </a:custGeom>
          <a:blipFill>
            <a:blip r:embed="rId16"/>
            <a:stretch>
              <a:fillRect l="-36935" r="-17839"/>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12" name="Freeform 12"/>
          <p:cNvSpPr/>
          <p:nvPr/>
        </p:nvSpPr>
        <p:spPr>
          <a:xfrm>
            <a:off x="1507754" y="-1465789"/>
            <a:ext cx="16510456" cy="13742913"/>
          </a:xfrm>
          <a:custGeom>
            <a:avLst/>
            <a:gdLst/>
            <a:ahLst/>
            <a:cxnLst/>
            <a:rect l="l" t="t" r="r" b="b"/>
            <a:pathLst>
              <a:path w="16912832" h="15671945">
                <a:moveTo>
                  <a:pt x="0" y="0"/>
                </a:moveTo>
                <a:lnTo>
                  <a:pt x="16912832" y="0"/>
                </a:lnTo>
                <a:lnTo>
                  <a:pt x="16912832" y="15671944"/>
                </a:lnTo>
                <a:lnTo>
                  <a:pt x="0" y="15671944"/>
                </a:lnTo>
                <a:lnTo>
                  <a:pt x="0" y="0"/>
                </a:lnTo>
                <a:close/>
              </a:path>
            </a:pathLst>
          </a:custGeom>
          <a:blipFill>
            <a:blip r:embed="rId3"/>
            <a:stretch>
              <a:fillRect/>
            </a:stretch>
          </a:blipFill>
        </p:spPr>
        <p:txBody>
          <a:bodyPr/>
          <a:lstStyle/>
          <a:p>
            <a:endParaRPr lang="ru-RU" dirty="0"/>
          </a:p>
        </p:txBody>
      </p:sp>
      <p:grpSp>
        <p:nvGrpSpPr>
          <p:cNvPr id="3" name="Group 3"/>
          <p:cNvGrpSpPr>
            <a:grpSpLocks noChangeAspect="1"/>
          </p:cNvGrpSpPr>
          <p:nvPr/>
        </p:nvGrpSpPr>
        <p:grpSpPr>
          <a:xfrm rot="3600693">
            <a:off x="13958594" y="5281380"/>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6" name="Group 6"/>
          <p:cNvGrpSpPr>
            <a:grpSpLocks noChangeAspect="1"/>
          </p:cNvGrpSpPr>
          <p:nvPr/>
        </p:nvGrpSpPr>
        <p:grpSpPr>
          <a:xfrm rot="467604">
            <a:off x="16013050" y="154140"/>
            <a:ext cx="3393915" cy="5044715"/>
            <a:chOff x="0" y="0"/>
            <a:chExt cx="3175000" cy="4719320"/>
          </a:xfrm>
        </p:grpSpPr>
        <p:sp>
          <p:nvSpPr>
            <p:cNvPr id="7" name="Freeform 7"/>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8" name="Freeform 8"/>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grpSp>
        <p:nvGrpSpPr>
          <p:cNvPr id="9" name="Group 9"/>
          <p:cNvGrpSpPr>
            <a:grpSpLocks noChangeAspect="1"/>
          </p:cNvGrpSpPr>
          <p:nvPr/>
        </p:nvGrpSpPr>
        <p:grpSpPr>
          <a:xfrm rot="8993439">
            <a:off x="-4226242" y="1052236"/>
            <a:ext cx="5816163" cy="4028232"/>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13" name="TextBox 13"/>
          <p:cNvSpPr txBox="1"/>
          <p:nvPr/>
        </p:nvSpPr>
        <p:spPr>
          <a:xfrm>
            <a:off x="1908448" y="5572194"/>
            <a:ext cx="4560646" cy="2500685"/>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Древнерусские граффити (надписи, нацарапанные на стенах соборов и церквей домонгольской эпохи) представляют собой наиболее сложный для изучения и публикации тип эпиграфического памятника</a:t>
            </a:r>
            <a:endParaRPr lang="en-US" sz="2300" dirty="0">
              <a:solidFill>
                <a:srgbClr val="605048"/>
              </a:solidFill>
              <a:latin typeface="Glacial Indifference"/>
              <a:ea typeface="Glacial Indifference"/>
              <a:cs typeface="Glacial Indifference"/>
              <a:sym typeface="Glacial Indifference"/>
            </a:endParaRPr>
          </a:p>
        </p:txBody>
      </p:sp>
      <p:sp>
        <p:nvSpPr>
          <p:cNvPr id="15" name="Freeform 15"/>
          <p:cNvSpPr/>
          <p:nvPr/>
        </p:nvSpPr>
        <p:spPr>
          <a:xfrm>
            <a:off x="2328515" y="1324666"/>
            <a:ext cx="3809602" cy="3199207"/>
          </a:xfrm>
          <a:custGeom>
            <a:avLst/>
            <a:gdLst/>
            <a:ahLst/>
            <a:cxnLst/>
            <a:rect l="l" t="t" r="r" b="b"/>
            <a:pathLst>
              <a:path w="5763669" h="5720271">
                <a:moveTo>
                  <a:pt x="0" y="0"/>
                </a:moveTo>
                <a:lnTo>
                  <a:pt x="5763669" y="0"/>
                </a:lnTo>
                <a:lnTo>
                  <a:pt x="5763669" y="5720271"/>
                </a:lnTo>
                <a:lnTo>
                  <a:pt x="0" y="5720271"/>
                </a:lnTo>
                <a:lnTo>
                  <a:pt x="0" y="0"/>
                </a:lnTo>
                <a:close/>
              </a:path>
            </a:pathLst>
          </a:custGeom>
          <a:blipFill>
            <a:blip r:embed="rId8"/>
            <a:stretch>
              <a:fillRect l="-32865" t="-4176" r="-29904" b="-7756"/>
            </a:stretch>
          </a:blipFill>
        </p:spPr>
      </p:sp>
      <p:pic>
        <p:nvPicPr>
          <p:cNvPr id="33" name="Picture 32">
            <a:extLst>
              <a:ext uri="{FF2B5EF4-FFF2-40B4-BE49-F238E27FC236}">
                <a16:creationId xmlns:a16="http://schemas.microsoft.com/office/drawing/2014/main" id="{F32FB0FA-C769-633B-B182-E47C036D4DE8}"/>
              </a:ext>
            </a:extLst>
          </p:cNvPr>
          <p:cNvPicPr>
            <a:picLocks noChangeAspect="1"/>
          </p:cNvPicPr>
          <p:nvPr/>
        </p:nvPicPr>
        <p:blipFill>
          <a:blip r:embed="rId9"/>
          <a:stretch>
            <a:fillRect/>
          </a:stretch>
        </p:blipFill>
        <p:spPr>
          <a:xfrm>
            <a:off x="2562641" y="1548177"/>
            <a:ext cx="3318011" cy="2779780"/>
          </a:xfrm>
          <a:prstGeom prst="rect">
            <a:avLst/>
          </a:prstGeom>
        </p:spPr>
      </p:pic>
      <p:sp>
        <p:nvSpPr>
          <p:cNvPr id="18" name="Freeform 18"/>
          <p:cNvSpPr/>
          <p:nvPr/>
        </p:nvSpPr>
        <p:spPr>
          <a:xfrm>
            <a:off x="7250206" y="1330477"/>
            <a:ext cx="4303195" cy="3199207"/>
          </a:xfrm>
          <a:custGeom>
            <a:avLst/>
            <a:gdLst/>
            <a:ahLst/>
            <a:cxnLst/>
            <a:rect l="l" t="t" r="r" b="b"/>
            <a:pathLst>
              <a:path w="5763669" h="5720271">
                <a:moveTo>
                  <a:pt x="0" y="0"/>
                </a:moveTo>
                <a:lnTo>
                  <a:pt x="5763669" y="0"/>
                </a:lnTo>
                <a:lnTo>
                  <a:pt x="5763669" y="5720271"/>
                </a:lnTo>
                <a:lnTo>
                  <a:pt x="0" y="5720271"/>
                </a:lnTo>
                <a:lnTo>
                  <a:pt x="0" y="0"/>
                </a:lnTo>
                <a:close/>
              </a:path>
            </a:pathLst>
          </a:custGeom>
          <a:blipFill>
            <a:blip r:embed="rId8"/>
            <a:stretch>
              <a:fillRect l="-32865" t="-4176" r="-29904" b="-7756"/>
            </a:stretch>
          </a:blipFill>
        </p:spPr>
      </p:sp>
      <p:sp>
        <p:nvSpPr>
          <p:cNvPr id="21" name="Freeform 21"/>
          <p:cNvSpPr/>
          <p:nvPr/>
        </p:nvSpPr>
        <p:spPr>
          <a:xfrm>
            <a:off x="12669933" y="1015352"/>
            <a:ext cx="3266275" cy="4161322"/>
          </a:xfrm>
          <a:custGeom>
            <a:avLst/>
            <a:gdLst/>
            <a:ahLst/>
            <a:cxnLst/>
            <a:rect l="l" t="t" r="r" b="b"/>
            <a:pathLst>
              <a:path w="5763669" h="5720271">
                <a:moveTo>
                  <a:pt x="0" y="0"/>
                </a:moveTo>
                <a:lnTo>
                  <a:pt x="5763669" y="0"/>
                </a:lnTo>
                <a:lnTo>
                  <a:pt x="5763669" y="5720271"/>
                </a:lnTo>
                <a:lnTo>
                  <a:pt x="0" y="5720271"/>
                </a:lnTo>
                <a:lnTo>
                  <a:pt x="0" y="0"/>
                </a:lnTo>
                <a:close/>
              </a:path>
            </a:pathLst>
          </a:custGeom>
          <a:blipFill>
            <a:blip r:embed="rId8"/>
            <a:stretch>
              <a:fillRect l="-32865" t="-4176" r="-29904" b="-7756"/>
            </a:stretch>
          </a:blipFill>
        </p:spPr>
      </p:sp>
      <p:sp>
        <p:nvSpPr>
          <p:cNvPr id="23" name="TextBox 23"/>
          <p:cNvSpPr txBox="1"/>
          <p:nvPr/>
        </p:nvSpPr>
        <p:spPr>
          <a:xfrm>
            <a:off x="1839086" y="4753273"/>
            <a:ext cx="4699367" cy="714234"/>
          </a:xfrm>
          <a:prstGeom prst="rect">
            <a:avLst/>
          </a:prstGeom>
        </p:spPr>
        <p:txBody>
          <a:bodyPr lIns="0" tIns="0" rIns="0" bIns="0" rtlCol="0" anchor="t">
            <a:spAutoFit/>
          </a:bodyPr>
          <a:lstStyle/>
          <a:p>
            <a:pPr algn="ctr">
              <a:lnSpc>
                <a:spcPts val="2583"/>
              </a:lnSpc>
            </a:pPr>
            <a:r>
              <a:rPr lang="ru-RU" sz="3399" spc="91" dirty="0">
                <a:solidFill>
                  <a:srgbClr val="605048"/>
                </a:solidFill>
                <a:latin typeface="Carelia"/>
                <a:ea typeface="Carelia"/>
                <a:cs typeface="Carelia"/>
                <a:sym typeface="Carelia"/>
              </a:rPr>
              <a:t>Древнерусские граффити</a:t>
            </a:r>
            <a:endParaRPr lang="en-US" sz="3399" spc="91" dirty="0">
              <a:solidFill>
                <a:srgbClr val="605048"/>
              </a:solidFill>
              <a:latin typeface="Carelia"/>
              <a:ea typeface="Carelia"/>
              <a:cs typeface="Carelia"/>
              <a:sym typeface="Carelia"/>
            </a:endParaRPr>
          </a:p>
        </p:txBody>
      </p:sp>
      <p:sp>
        <p:nvSpPr>
          <p:cNvPr id="24" name="TextBox 24"/>
          <p:cNvSpPr txBox="1"/>
          <p:nvPr/>
        </p:nvSpPr>
        <p:spPr>
          <a:xfrm>
            <a:off x="7335484" y="4857959"/>
            <a:ext cx="4180073" cy="1047659"/>
          </a:xfrm>
          <a:prstGeom prst="rect">
            <a:avLst/>
          </a:prstGeom>
        </p:spPr>
        <p:txBody>
          <a:bodyPr wrap="square" lIns="0" tIns="0" rIns="0" bIns="0" rtlCol="0" anchor="t">
            <a:spAutoFit/>
          </a:bodyPr>
          <a:lstStyle/>
          <a:p>
            <a:pPr algn="ctr">
              <a:lnSpc>
                <a:spcPts val="2583"/>
              </a:lnSpc>
            </a:pPr>
            <a:r>
              <a:rPr lang="ru-RU" sz="3399" spc="91" dirty="0">
                <a:solidFill>
                  <a:srgbClr val="605048"/>
                </a:solidFill>
                <a:latin typeface="Carelia"/>
                <a:ea typeface="Carelia"/>
                <a:cs typeface="Carelia"/>
                <a:sym typeface="Carelia"/>
              </a:rPr>
              <a:t>Местность, археологические памятники</a:t>
            </a:r>
            <a:endParaRPr lang="en-US" sz="3399" spc="91" dirty="0">
              <a:solidFill>
                <a:srgbClr val="605048"/>
              </a:solidFill>
              <a:latin typeface="Carelia"/>
              <a:ea typeface="Carelia"/>
              <a:cs typeface="Carelia"/>
              <a:sym typeface="Carelia"/>
            </a:endParaRPr>
          </a:p>
        </p:txBody>
      </p:sp>
      <p:sp>
        <p:nvSpPr>
          <p:cNvPr id="25" name="TextBox 25"/>
          <p:cNvSpPr txBox="1"/>
          <p:nvPr/>
        </p:nvSpPr>
        <p:spPr>
          <a:xfrm>
            <a:off x="11896132" y="5543240"/>
            <a:ext cx="4743116" cy="380810"/>
          </a:xfrm>
          <a:prstGeom prst="rect">
            <a:avLst/>
          </a:prstGeom>
        </p:spPr>
        <p:txBody>
          <a:bodyPr lIns="0" tIns="0" rIns="0" bIns="0" rtlCol="0" anchor="t">
            <a:spAutoFit/>
          </a:bodyPr>
          <a:lstStyle/>
          <a:p>
            <a:pPr algn="ctr">
              <a:lnSpc>
                <a:spcPts val="2583"/>
              </a:lnSpc>
            </a:pPr>
            <a:r>
              <a:rPr lang="ru-RU" sz="3399" spc="91" dirty="0">
                <a:solidFill>
                  <a:srgbClr val="605048"/>
                </a:solidFill>
                <a:latin typeface="Carelia"/>
                <a:ea typeface="Carelia"/>
                <a:cs typeface="Carelia"/>
                <a:sym typeface="Carelia"/>
              </a:rPr>
              <a:t>Документы</a:t>
            </a:r>
            <a:endParaRPr lang="en-US" sz="3399" spc="91" dirty="0">
              <a:solidFill>
                <a:srgbClr val="605048"/>
              </a:solidFill>
              <a:latin typeface="Carelia"/>
              <a:ea typeface="Carelia"/>
              <a:cs typeface="Carelia"/>
              <a:sym typeface="Carelia"/>
            </a:endParaRPr>
          </a:p>
        </p:txBody>
      </p:sp>
      <p:sp>
        <p:nvSpPr>
          <p:cNvPr id="26" name="TextBox 26"/>
          <p:cNvSpPr txBox="1"/>
          <p:nvPr/>
        </p:nvSpPr>
        <p:spPr>
          <a:xfrm>
            <a:off x="7316711" y="5916995"/>
            <a:ext cx="4180072" cy="2500685"/>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Сохранение и распознавание информации относится не только к скульптурам, текстам и сооружениям, но и к археологическим памятникам, оставленным в истории деятельностью человека</a:t>
            </a:r>
            <a:endParaRPr lang="en-US" sz="2300" dirty="0">
              <a:solidFill>
                <a:srgbClr val="605048"/>
              </a:solidFill>
              <a:latin typeface="Glacial Indifference"/>
              <a:ea typeface="Glacial Indifference"/>
              <a:cs typeface="Glacial Indifference"/>
              <a:sym typeface="Glacial Indifference"/>
            </a:endParaRPr>
          </a:p>
        </p:txBody>
      </p:sp>
      <p:sp>
        <p:nvSpPr>
          <p:cNvPr id="27" name="TextBox 27"/>
          <p:cNvSpPr txBox="1"/>
          <p:nvPr/>
        </p:nvSpPr>
        <p:spPr>
          <a:xfrm>
            <a:off x="12169836" y="6147556"/>
            <a:ext cx="4060763" cy="2500685"/>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В случае с записями, оставленными Петром Великим, их трудно прочесть не только из-за плохого почерка, но и из-за бумаги и чернил, которые со временем испортились.</a:t>
            </a:r>
            <a:endParaRPr lang="en-US" sz="2300" dirty="0">
              <a:solidFill>
                <a:srgbClr val="605048"/>
              </a:solidFill>
              <a:latin typeface="Glacial Indifference"/>
              <a:ea typeface="Glacial Indifference"/>
              <a:cs typeface="Glacial Indifference"/>
              <a:sym typeface="Glacial Indifference"/>
            </a:endParaRPr>
          </a:p>
        </p:txBody>
      </p:sp>
      <p:sp>
        <p:nvSpPr>
          <p:cNvPr id="28" name="Freeform 28"/>
          <p:cNvSpPr/>
          <p:nvPr/>
        </p:nvSpPr>
        <p:spPr>
          <a:xfrm rot="1025603">
            <a:off x="-2335192" y="6292538"/>
            <a:ext cx="3529638" cy="5388761"/>
          </a:xfrm>
          <a:custGeom>
            <a:avLst/>
            <a:gdLst/>
            <a:ahLst/>
            <a:cxnLst/>
            <a:rect l="l" t="t" r="r" b="b"/>
            <a:pathLst>
              <a:path w="3529638" h="5388761">
                <a:moveTo>
                  <a:pt x="0" y="0"/>
                </a:moveTo>
                <a:lnTo>
                  <a:pt x="3529638" y="0"/>
                </a:lnTo>
                <a:lnTo>
                  <a:pt x="3529638" y="5388760"/>
                </a:lnTo>
                <a:lnTo>
                  <a:pt x="0" y="5388760"/>
                </a:lnTo>
                <a:lnTo>
                  <a:pt x="0" y="0"/>
                </a:lnTo>
                <a:close/>
              </a:path>
            </a:pathLst>
          </a:custGeom>
          <a:blipFill>
            <a:blip r:embed="rId10"/>
            <a:stretch>
              <a:fillRect/>
            </a:stretch>
          </a:blipFill>
        </p:spPr>
      </p:sp>
      <p:sp>
        <p:nvSpPr>
          <p:cNvPr id="29" name="Freeform 29"/>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11"/>
            <a:stretch>
              <a:fillRect/>
            </a:stretch>
          </a:blipFill>
        </p:spPr>
      </p:sp>
      <p:sp>
        <p:nvSpPr>
          <p:cNvPr id="30" name="TextBox 10">
            <a:extLst>
              <a:ext uri="{FF2B5EF4-FFF2-40B4-BE49-F238E27FC236}">
                <a16:creationId xmlns:a16="http://schemas.microsoft.com/office/drawing/2014/main" id="{AE86AD57-3EA5-C3FE-BA8A-7EE59C44B26F}"/>
              </a:ext>
            </a:extLst>
          </p:cNvPr>
          <p:cNvSpPr txBox="1"/>
          <p:nvPr/>
        </p:nvSpPr>
        <p:spPr>
          <a:xfrm>
            <a:off x="-2057399" y="538060"/>
            <a:ext cx="18848696" cy="1133002"/>
          </a:xfrm>
          <a:prstGeom prst="rect">
            <a:avLst/>
          </a:prstGeom>
        </p:spPr>
        <p:txBody>
          <a:bodyPr wrap="square" lIns="0" tIns="0" rIns="0" bIns="0" rtlCol="0" anchor="t">
            <a:spAutoFit/>
          </a:bodyPr>
          <a:lstStyle/>
          <a:p>
            <a:pPr marL="0" lvl="0" indent="0" algn="ctr">
              <a:lnSpc>
                <a:spcPts val="8701"/>
              </a:lnSpc>
            </a:pPr>
            <a:r>
              <a:rPr lang="ru-RU" sz="7700" spc="46" dirty="0">
                <a:solidFill>
                  <a:srgbClr val="605048"/>
                </a:solidFill>
                <a:latin typeface="Carelia"/>
                <a:ea typeface="Carelia"/>
                <a:cs typeface="Carelia"/>
                <a:sym typeface="Carelia"/>
              </a:rPr>
              <a:t>Типы и особенности</a:t>
            </a:r>
          </a:p>
        </p:txBody>
      </p:sp>
      <p:sp>
        <p:nvSpPr>
          <p:cNvPr id="31" name="TextBox 13">
            <a:extLst>
              <a:ext uri="{FF2B5EF4-FFF2-40B4-BE49-F238E27FC236}">
                <a16:creationId xmlns:a16="http://schemas.microsoft.com/office/drawing/2014/main" id="{BA610E55-0FEC-B718-8534-343D736B43E7}"/>
              </a:ext>
            </a:extLst>
          </p:cNvPr>
          <p:cNvSpPr txBox="1"/>
          <p:nvPr/>
        </p:nvSpPr>
        <p:spPr>
          <a:xfrm>
            <a:off x="1908447" y="8351974"/>
            <a:ext cx="4560647" cy="1782539"/>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Выполняется на гипсе или мягком камне непрофессиональными резчиками. Небольшие надписи (иногда менее 3 мм), глубина гравировки (0,2-0,3 мм)</a:t>
            </a:r>
            <a:endParaRPr lang="en-US" sz="2300" dirty="0">
              <a:solidFill>
                <a:srgbClr val="605048"/>
              </a:solidFill>
              <a:latin typeface="Glacial Indifference"/>
              <a:ea typeface="Glacial Indifference"/>
              <a:cs typeface="Glacial Indifference"/>
              <a:sym typeface="Glacial Indifference"/>
            </a:endParaRPr>
          </a:p>
        </p:txBody>
      </p:sp>
      <p:pic>
        <p:nvPicPr>
          <p:cNvPr id="3074" name="Picture 2">
            <a:extLst>
              <a:ext uri="{FF2B5EF4-FFF2-40B4-BE49-F238E27FC236}">
                <a16:creationId xmlns:a16="http://schemas.microsoft.com/office/drawing/2014/main" id="{ACDE8471-FEB3-17AD-3AA9-BDAACB7349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2170" y="1548177"/>
            <a:ext cx="3828802" cy="27869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nifestación">
            <a:extLst>
              <a:ext uri="{FF2B5EF4-FFF2-40B4-BE49-F238E27FC236}">
                <a16:creationId xmlns:a16="http://schemas.microsoft.com/office/drawing/2014/main" id="{10C2A5DF-B48B-90D7-3D0A-801DED6BFAC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777" r="48386"/>
          <a:stretch/>
        </p:blipFill>
        <p:spPr bwMode="auto">
          <a:xfrm>
            <a:off x="12897361" y="1232523"/>
            <a:ext cx="2810247" cy="366337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13">
            <a:extLst>
              <a:ext uri="{FF2B5EF4-FFF2-40B4-BE49-F238E27FC236}">
                <a16:creationId xmlns:a16="http://schemas.microsoft.com/office/drawing/2014/main" id="{EFBC4A31-FC00-A8D3-ED33-FDCB938EDBD4}"/>
              </a:ext>
            </a:extLst>
          </p:cNvPr>
          <p:cNvSpPr txBox="1"/>
          <p:nvPr/>
        </p:nvSpPr>
        <p:spPr>
          <a:xfrm>
            <a:off x="12344400" y="9020848"/>
            <a:ext cx="3886200" cy="1423467"/>
          </a:xfrm>
          <a:prstGeom prst="rect">
            <a:avLst/>
          </a:prstGeom>
        </p:spPr>
        <p:txBody>
          <a:bodyPr wrap="square" lIns="0" tIns="0" rIns="0" bIns="0" rtlCol="0" anchor="t">
            <a:spAutoFit/>
          </a:bodyPr>
          <a:lstStyle/>
          <a:p>
            <a:pPr algn="ctr">
              <a:lnSpc>
                <a:spcPts val="2829"/>
              </a:lnSpc>
            </a:pPr>
            <a:r>
              <a:rPr lang="ru-RU" sz="2300" dirty="0">
                <a:solidFill>
                  <a:srgbClr val="605048"/>
                </a:solidFill>
                <a:latin typeface="Glacial Indifference"/>
                <a:ea typeface="Glacial Indifference"/>
                <a:cs typeface="Glacial Indifference"/>
                <a:sym typeface="Glacial Indifference"/>
              </a:rPr>
              <a:t>Бумага, изготовленная из волокнистых волокон, льна и хлопка. Чернила сделаны на основе сажи</a:t>
            </a:r>
            <a:endParaRPr lang="en-US" sz="2300" dirty="0">
              <a:solidFill>
                <a:srgbClr val="605048"/>
              </a:solidFill>
              <a:latin typeface="Glacial Indifference"/>
              <a:ea typeface="Glacial Indifference"/>
              <a:cs typeface="Glacial Indifference"/>
              <a:sym typeface="Glacial Indifferen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283" y="952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3" name="TextBox 3"/>
          <p:cNvSpPr txBox="1"/>
          <p:nvPr/>
        </p:nvSpPr>
        <p:spPr>
          <a:xfrm>
            <a:off x="1295401" y="410498"/>
            <a:ext cx="14443144" cy="3232295"/>
          </a:xfrm>
          <a:prstGeom prst="rect">
            <a:avLst/>
          </a:prstGeom>
        </p:spPr>
        <p:txBody>
          <a:bodyPr wrap="square" lIns="0" tIns="0" rIns="0" bIns="0" rtlCol="0" anchor="t">
            <a:spAutoFit/>
          </a:bodyPr>
          <a:lstStyle/>
          <a:p>
            <a:pPr marL="0" lvl="0" indent="0" algn="ctr">
              <a:lnSpc>
                <a:spcPts val="12543"/>
              </a:lnSpc>
            </a:pPr>
            <a:r>
              <a:rPr lang="ru-RU" sz="11100" spc="266" dirty="0">
                <a:solidFill>
                  <a:srgbClr val="605048"/>
                </a:solidFill>
                <a:latin typeface="Carelia"/>
                <a:ea typeface="Carelia"/>
                <a:cs typeface="Carelia"/>
                <a:sym typeface="Carelia"/>
              </a:rPr>
              <a:t>Как происходит сканирование?</a:t>
            </a:r>
          </a:p>
        </p:txBody>
      </p:sp>
      <p:sp>
        <p:nvSpPr>
          <p:cNvPr id="6" name="TextBox 6"/>
          <p:cNvSpPr txBox="1"/>
          <p:nvPr/>
        </p:nvSpPr>
        <p:spPr>
          <a:xfrm>
            <a:off x="6653546" y="3907181"/>
            <a:ext cx="4699367" cy="455830"/>
          </a:xfrm>
          <a:prstGeom prst="rect">
            <a:avLst/>
          </a:prstGeom>
        </p:spPr>
        <p:txBody>
          <a:bodyPr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Очистить</a:t>
            </a:r>
            <a:endParaRPr lang="en-US" sz="4099" spc="110" dirty="0">
              <a:solidFill>
                <a:srgbClr val="605048"/>
              </a:solidFill>
              <a:latin typeface="Carelia"/>
              <a:ea typeface="Carelia"/>
              <a:cs typeface="Carelia"/>
              <a:sym typeface="Carelia"/>
            </a:endParaRPr>
          </a:p>
        </p:txBody>
      </p:sp>
      <p:sp>
        <p:nvSpPr>
          <p:cNvPr id="7" name="TextBox 7"/>
          <p:cNvSpPr txBox="1"/>
          <p:nvPr/>
        </p:nvSpPr>
        <p:spPr>
          <a:xfrm>
            <a:off x="12635002" y="3677389"/>
            <a:ext cx="4853023" cy="457707"/>
          </a:xfrm>
          <a:prstGeom prst="rect">
            <a:avLst/>
          </a:prstGeom>
        </p:spPr>
        <p:txBody>
          <a:bodyPr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Проверка</a:t>
            </a:r>
            <a:endParaRPr lang="en-US" sz="4099" spc="110" dirty="0">
              <a:solidFill>
                <a:srgbClr val="605048"/>
              </a:solidFill>
              <a:latin typeface="Carelia"/>
              <a:ea typeface="Carelia"/>
              <a:cs typeface="Carelia"/>
              <a:sym typeface="Carelia"/>
            </a:endParaRPr>
          </a:p>
        </p:txBody>
      </p:sp>
      <p:sp>
        <p:nvSpPr>
          <p:cNvPr id="8" name="Freeform 8"/>
          <p:cNvSpPr/>
          <p:nvPr/>
        </p:nvSpPr>
        <p:spPr>
          <a:xfrm rot="4121768" flipH="1">
            <a:off x="-1153696" y="-278026"/>
            <a:ext cx="3009155" cy="3761444"/>
          </a:xfrm>
          <a:custGeom>
            <a:avLst/>
            <a:gdLst/>
            <a:ahLst/>
            <a:cxnLst/>
            <a:rect l="l" t="t" r="r" b="b"/>
            <a:pathLst>
              <a:path w="3009155" h="3761444">
                <a:moveTo>
                  <a:pt x="3009154" y="0"/>
                </a:moveTo>
                <a:lnTo>
                  <a:pt x="0" y="0"/>
                </a:lnTo>
                <a:lnTo>
                  <a:pt x="0" y="3761444"/>
                </a:lnTo>
                <a:lnTo>
                  <a:pt x="3009154" y="3761444"/>
                </a:lnTo>
                <a:lnTo>
                  <a:pt x="3009154" y="0"/>
                </a:lnTo>
                <a:close/>
              </a:path>
            </a:pathLst>
          </a:custGeom>
          <a:blipFill>
            <a:blip r:embed="rId4"/>
            <a:stretch>
              <a:fillRect/>
            </a:stretch>
          </a:blipFill>
        </p:spPr>
      </p:sp>
      <p:grpSp>
        <p:nvGrpSpPr>
          <p:cNvPr id="9" name="Group 9"/>
          <p:cNvGrpSpPr>
            <a:grpSpLocks noChangeAspect="1"/>
          </p:cNvGrpSpPr>
          <p:nvPr/>
        </p:nvGrpSpPr>
        <p:grpSpPr>
          <a:xfrm rot="-9710503">
            <a:off x="-8793077" y="1028418"/>
            <a:ext cx="10902197" cy="7550781"/>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2" name="Freeform 12"/>
          <p:cNvSpPr/>
          <p:nvPr/>
        </p:nvSpPr>
        <p:spPr>
          <a:xfrm rot="4432255">
            <a:off x="14406487" y="376810"/>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grpSp>
        <p:nvGrpSpPr>
          <p:cNvPr id="13" name="Group 13"/>
          <p:cNvGrpSpPr>
            <a:grpSpLocks noChangeAspect="1"/>
          </p:cNvGrpSpPr>
          <p:nvPr/>
        </p:nvGrpSpPr>
        <p:grpSpPr>
          <a:xfrm rot="-9144829">
            <a:off x="14174942" y="-4664222"/>
            <a:ext cx="10902197" cy="7550781"/>
            <a:chOff x="0" y="0"/>
            <a:chExt cx="3429000" cy="2374900"/>
          </a:xfrm>
        </p:grpSpPr>
        <p:sp>
          <p:nvSpPr>
            <p:cNvPr id="14" name="Freeform 1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5" name="Freeform 1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5" name="TextBox 5"/>
          <p:cNvSpPr txBox="1"/>
          <p:nvPr/>
        </p:nvSpPr>
        <p:spPr>
          <a:xfrm>
            <a:off x="1005106" y="3590211"/>
            <a:ext cx="5361454" cy="455830"/>
          </a:xfrm>
          <a:prstGeom prst="rect">
            <a:avLst/>
          </a:prstGeom>
        </p:spPr>
        <p:txBody>
          <a:bodyPr lIns="0" tIns="0" rIns="0" bIns="0" rtlCol="0" anchor="t">
            <a:spAutoFit/>
          </a:bodyPr>
          <a:lstStyle/>
          <a:p>
            <a:pPr algn="ctr">
              <a:lnSpc>
                <a:spcPts val="3115"/>
              </a:lnSpc>
            </a:pPr>
            <a:r>
              <a:rPr lang="ru-RU" sz="4099" spc="110" dirty="0">
                <a:solidFill>
                  <a:srgbClr val="605048"/>
                </a:solidFill>
                <a:latin typeface="Carelia"/>
                <a:ea typeface="Carelia"/>
                <a:cs typeface="Carelia"/>
                <a:sym typeface="Carelia"/>
              </a:rPr>
              <a:t>Сканировать</a:t>
            </a:r>
            <a:endParaRPr lang="en-US" sz="4099" spc="110" dirty="0">
              <a:solidFill>
                <a:srgbClr val="605048"/>
              </a:solidFill>
              <a:latin typeface="Carelia"/>
              <a:ea typeface="Carelia"/>
              <a:cs typeface="Carelia"/>
              <a:sym typeface="Carelia"/>
            </a:endParaRPr>
          </a:p>
        </p:txBody>
      </p:sp>
      <p:sp>
        <p:nvSpPr>
          <p:cNvPr id="16" name="Freeform 16"/>
          <p:cNvSpPr/>
          <p:nvPr/>
        </p:nvSpPr>
        <p:spPr>
          <a:xfrm rot="-6875550">
            <a:off x="-7438727" y="5597915"/>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sp>
        <p:nvSpPr>
          <p:cNvPr id="17" name="Freeform 17"/>
          <p:cNvSpPr/>
          <p:nvPr/>
        </p:nvSpPr>
        <p:spPr>
          <a:xfrm rot="-4471803">
            <a:off x="15666869" y="-576461"/>
            <a:ext cx="4731631" cy="7101886"/>
          </a:xfrm>
          <a:custGeom>
            <a:avLst/>
            <a:gdLst/>
            <a:ahLst/>
            <a:cxnLst/>
            <a:rect l="l" t="t" r="r" b="b"/>
            <a:pathLst>
              <a:path w="4731631" h="7101886">
                <a:moveTo>
                  <a:pt x="0" y="0"/>
                </a:moveTo>
                <a:lnTo>
                  <a:pt x="4731631" y="0"/>
                </a:lnTo>
                <a:lnTo>
                  <a:pt x="4731631" y="7101886"/>
                </a:lnTo>
                <a:lnTo>
                  <a:pt x="0" y="7101886"/>
                </a:lnTo>
                <a:lnTo>
                  <a:pt x="0" y="0"/>
                </a:lnTo>
                <a:close/>
              </a:path>
            </a:pathLst>
          </a:custGeom>
          <a:blipFill>
            <a:blip r:embed="rId8"/>
            <a:stretch>
              <a:fillRect/>
            </a:stretch>
          </a:blipFill>
        </p:spPr>
      </p:sp>
      <p:sp>
        <p:nvSpPr>
          <p:cNvPr id="18" name="TextBox 18"/>
          <p:cNvSpPr txBox="1"/>
          <p:nvPr/>
        </p:nvSpPr>
        <p:spPr>
          <a:xfrm>
            <a:off x="6638999" y="4425603"/>
            <a:ext cx="5286403" cy="5639493"/>
          </a:xfrm>
          <a:prstGeom prst="rect">
            <a:avLst/>
          </a:prstGeom>
        </p:spPr>
        <p:txBody>
          <a:bodyPr wrap="square" lIns="0" tIns="0" rIns="0" bIns="0" rtlCol="0" anchor="t">
            <a:spAutoFit/>
          </a:bodyPr>
          <a:lstStyle/>
          <a:p>
            <a:pPr algn="ctr">
              <a:lnSpc>
                <a:spcPts val="3360"/>
              </a:lnSpc>
            </a:pPr>
            <a:r>
              <a:rPr lang="ru-RU" sz="2400" dirty="0">
                <a:solidFill>
                  <a:srgbClr val="605048"/>
                </a:solidFill>
                <a:latin typeface="Glacial Indifference"/>
                <a:ea typeface="Glacial Indifference"/>
                <a:cs typeface="Glacial Indifference"/>
                <a:sym typeface="Glacial Indifference"/>
              </a:rPr>
              <a:t>Выполняется процесс очистки и восстановления, чтобы гарантировать, что изображения будут безупречными и соответствовать вашим спецификациям. Кроме того, если есть частичный, отсутствующий, блеклый или поврежденный текст, необходимо провести часть исследования, чтобы расшифровать его значение. Каждый этап процесса очистки и реставрации контролируется несколькими экспертами для обеспечения качества и точности.</a:t>
            </a:r>
            <a:endParaRPr lang="en-US" sz="2400" dirty="0">
              <a:solidFill>
                <a:srgbClr val="605048"/>
              </a:solidFill>
              <a:latin typeface="Glacial Indifference"/>
              <a:ea typeface="Glacial Indifference"/>
              <a:cs typeface="Glacial Indifference"/>
              <a:sym typeface="Glacial Indifference"/>
            </a:endParaRPr>
          </a:p>
        </p:txBody>
      </p:sp>
      <p:sp>
        <p:nvSpPr>
          <p:cNvPr id="19" name="TextBox 19"/>
          <p:cNvSpPr txBox="1"/>
          <p:nvPr/>
        </p:nvSpPr>
        <p:spPr>
          <a:xfrm>
            <a:off x="12151366" y="4231024"/>
            <a:ext cx="5820297" cy="5203476"/>
          </a:xfrm>
          <a:prstGeom prst="rect">
            <a:avLst/>
          </a:prstGeom>
        </p:spPr>
        <p:txBody>
          <a:bodyPr wrap="square" lIns="0" tIns="0" rIns="0" bIns="0" rtlCol="0" anchor="t">
            <a:spAutoFit/>
          </a:bodyPr>
          <a:lstStyle/>
          <a:p>
            <a:pPr algn="ctr">
              <a:lnSpc>
                <a:spcPts val="3360"/>
              </a:lnSpc>
            </a:pPr>
            <a:r>
              <a:rPr lang="ru-RU" sz="2400" dirty="0">
                <a:solidFill>
                  <a:srgbClr val="605048"/>
                </a:solidFill>
                <a:latin typeface="Glacial Indifference"/>
                <a:ea typeface="Glacial Indifference"/>
                <a:cs typeface="Glacial Indifference"/>
                <a:sym typeface="Glacial Indifference"/>
              </a:rPr>
              <a:t>Этап распознавания текста (оптического распознавания символов) имеет важное значение в процессе оцифровки информации. С помощью программного обеспечения осуществляется оптическое распознавание текста, преобразующее отсканированные изображения в редактируемый цифровой текст. Однако требуется несколько примеров, чтобы получить максимальную точность в каждом слове и убедиться, что оно точно отражает содержание исходного документа.</a:t>
            </a:r>
            <a:endParaRPr lang="en-US" sz="2400" dirty="0">
              <a:solidFill>
                <a:srgbClr val="605048"/>
              </a:solidFill>
              <a:latin typeface="Glacial Indifference"/>
              <a:ea typeface="Glacial Indifference"/>
              <a:cs typeface="Glacial Indifference"/>
              <a:sym typeface="Glacial Indifference"/>
            </a:endParaRPr>
          </a:p>
        </p:txBody>
      </p:sp>
      <p:sp>
        <p:nvSpPr>
          <p:cNvPr id="4" name="TextBox 4"/>
          <p:cNvSpPr txBox="1"/>
          <p:nvPr/>
        </p:nvSpPr>
        <p:spPr>
          <a:xfrm>
            <a:off x="-108354" y="4085334"/>
            <a:ext cx="6535936" cy="6075509"/>
          </a:xfrm>
          <a:prstGeom prst="rect">
            <a:avLst/>
          </a:prstGeom>
        </p:spPr>
        <p:txBody>
          <a:bodyPr wrap="square" lIns="0" tIns="0" rIns="0" bIns="0" rtlCol="0" anchor="t">
            <a:spAutoFit/>
          </a:bodyPr>
          <a:lstStyle/>
          <a:p>
            <a:pPr algn="ctr">
              <a:lnSpc>
                <a:spcPts val="3360"/>
              </a:lnSpc>
            </a:pPr>
            <a:r>
              <a:rPr lang="ru-RU" sz="2400" dirty="0">
                <a:solidFill>
                  <a:srgbClr val="605048"/>
                </a:solidFill>
                <a:latin typeface="Glacial Indifference"/>
                <a:ea typeface="Glacial Indifference"/>
                <a:cs typeface="Glacial Indifference"/>
                <a:sym typeface="Glacial Indifference"/>
              </a:rPr>
              <a:t>Процесс оцифровки исторических документов является тщательным и требует внимания к каждой детали, чтобы гарантировать сохранность и качество материалов. В отличие от компаний, которые ставят скорость превыше качества, мы уделяем время тщательной проверке каждого отсканированного изображения, чтобы убедиться, что ни одно из них не пропущено, и чтобы убедиться, что оно соответствует нашим стандартам качества и вашим ожиданиям. Каждое сканирование рассматривается как точная цифровая копия оригинала с сохранением его подлинности и удобочитаемости.</a:t>
            </a:r>
            <a:endParaRPr lang="en-US" sz="2400" dirty="0">
              <a:solidFill>
                <a:srgbClr val="605048"/>
              </a:solidFill>
              <a:latin typeface="Glacial Indifference"/>
              <a:ea typeface="Glacial Indifference"/>
              <a:cs typeface="Glacial Indifference"/>
              <a:sym typeface="Glacial Indifferenc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283" y="952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sp>
      <p:sp>
        <p:nvSpPr>
          <p:cNvPr id="3" name="TextBox 3"/>
          <p:cNvSpPr txBox="1"/>
          <p:nvPr/>
        </p:nvSpPr>
        <p:spPr>
          <a:xfrm>
            <a:off x="1295401" y="410498"/>
            <a:ext cx="14443144" cy="3232295"/>
          </a:xfrm>
          <a:prstGeom prst="rect">
            <a:avLst/>
          </a:prstGeom>
        </p:spPr>
        <p:txBody>
          <a:bodyPr wrap="square" lIns="0" tIns="0" rIns="0" bIns="0" rtlCol="0" anchor="t">
            <a:spAutoFit/>
          </a:bodyPr>
          <a:lstStyle/>
          <a:p>
            <a:pPr marL="0" lvl="0" indent="0" algn="ctr">
              <a:lnSpc>
                <a:spcPts val="12543"/>
              </a:lnSpc>
            </a:pPr>
            <a:r>
              <a:rPr lang="ru-RU" sz="11100" spc="266" dirty="0">
                <a:solidFill>
                  <a:srgbClr val="605048"/>
                </a:solidFill>
                <a:latin typeface="Carelia"/>
                <a:ea typeface="Carelia"/>
                <a:cs typeface="Carelia"/>
                <a:sym typeface="Carelia"/>
              </a:rPr>
              <a:t>Как происходит сканирование?</a:t>
            </a:r>
          </a:p>
        </p:txBody>
      </p:sp>
      <p:sp>
        <p:nvSpPr>
          <p:cNvPr id="8" name="Freeform 8"/>
          <p:cNvSpPr/>
          <p:nvPr/>
        </p:nvSpPr>
        <p:spPr>
          <a:xfrm rot="4121768" flipH="1">
            <a:off x="-1153696" y="-278026"/>
            <a:ext cx="3009155" cy="3761444"/>
          </a:xfrm>
          <a:custGeom>
            <a:avLst/>
            <a:gdLst/>
            <a:ahLst/>
            <a:cxnLst/>
            <a:rect l="l" t="t" r="r" b="b"/>
            <a:pathLst>
              <a:path w="3009155" h="3761444">
                <a:moveTo>
                  <a:pt x="3009154" y="0"/>
                </a:moveTo>
                <a:lnTo>
                  <a:pt x="0" y="0"/>
                </a:lnTo>
                <a:lnTo>
                  <a:pt x="0" y="3761444"/>
                </a:lnTo>
                <a:lnTo>
                  <a:pt x="3009154" y="3761444"/>
                </a:lnTo>
                <a:lnTo>
                  <a:pt x="3009154" y="0"/>
                </a:lnTo>
                <a:close/>
              </a:path>
            </a:pathLst>
          </a:custGeom>
          <a:blipFill>
            <a:blip r:embed="rId4"/>
            <a:stretch>
              <a:fillRect/>
            </a:stretch>
          </a:blipFill>
        </p:spPr>
      </p:sp>
      <p:grpSp>
        <p:nvGrpSpPr>
          <p:cNvPr id="9" name="Group 9"/>
          <p:cNvGrpSpPr>
            <a:grpSpLocks noChangeAspect="1"/>
          </p:cNvGrpSpPr>
          <p:nvPr/>
        </p:nvGrpSpPr>
        <p:grpSpPr>
          <a:xfrm rot="-9710503">
            <a:off x="-8793077" y="1028418"/>
            <a:ext cx="10902197" cy="7550781"/>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2" name="Freeform 12"/>
          <p:cNvSpPr/>
          <p:nvPr/>
        </p:nvSpPr>
        <p:spPr>
          <a:xfrm rot="4432255">
            <a:off x="14406487" y="358204"/>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grpSp>
        <p:nvGrpSpPr>
          <p:cNvPr id="13" name="Group 13"/>
          <p:cNvGrpSpPr>
            <a:grpSpLocks noChangeAspect="1"/>
          </p:cNvGrpSpPr>
          <p:nvPr/>
        </p:nvGrpSpPr>
        <p:grpSpPr>
          <a:xfrm rot="-9144829">
            <a:off x="14174942" y="-4664222"/>
            <a:ext cx="10902197" cy="7550781"/>
            <a:chOff x="0" y="0"/>
            <a:chExt cx="3429000" cy="2374900"/>
          </a:xfrm>
        </p:grpSpPr>
        <p:sp>
          <p:nvSpPr>
            <p:cNvPr id="14" name="Freeform 1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5" name="Freeform 1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6" name="Freeform 16"/>
          <p:cNvSpPr/>
          <p:nvPr/>
        </p:nvSpPr>
        <p:spPr>
          <a:xfrm rot="-6875550">
            <a:off x="-7438727" y="5597915"/>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7"/>
            <a:stretch>
              <a:fillRect/>
            </a:stretch>
          </a:blipFill>
        </p:spPr>
      </p:sp>
      <p:sp>
        <p:nvSpPr>
          <p:cNvPr id="17" name="Freeform 17"/>
          <p:cNvSpPr/>
          <p:nvPr/>
        </p:nvSpPr>
        <p:spPr>
          <a:xfrm rot="-4471803">
            <a:off x="15666869" y="-576461"/>
            <a:ext cx="4731631" cy="7101886"/>
          </a:xfrm>
          <a:custGeom>
            <a:avLst/>
            <a:gdLst/>
            <a:ahLst/>
            <a:cxnLst/>
            <a:rect l="l" t="t" r="r" b="b"/>
            <a:pathLst>
              <a:path w="4731631" h="7101886">
                <a:moveTo>
                  <a:pt x="0" y="0"/>
                </a:moveTo>
                <a:lnTo>
                  <a:pt x="4731631" y="0"/>
                </a:lnTo>
                <a:lnTo>
                  <a:pt x="4731631" y="7101886"/>
                </a:lnTo>
                <a:lnTo>
                  <a:pt x="0" y="7101886"/>
                </a:lnTo>
                <a:lnTo>
                  <a:pt x="0" y="0"/>
                </a:lnTo>
                <a:close/>
              </a:path>
            </a:pathLst>
          </a:custGeom>
          <a:blipFill>
            <a:blip r:embed="rId8"/>
            <a:stretch>
              <a:fillRect/>
            </a:stretch>
          </a:blipFill>
        </p:spPr>
      </p:sp>
      <p:pic>
        <p:nvPicPr>
          <p:cNvPr id="1026" name="Picture 2" descr="Por qué digitalizar los documentos históricos? - GEDSA">
            <a:extLst>
              <a:ext uri="{FF2B5EF4-FFF2-40B4-BE49-F238E27FC236}">
                <a16:creationId xmlns:a16="http://schemas.microsoft.com/office/drawing/2014/main" id="{C9BB91FF-78F8-C32A-320B-A5D2B7F1E8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938" y="3435215"/>
            <a:ext cx="9008657" cy="67564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3">
            <a:extLst>
              <a:ext uri="{FF2B5EF4-FFF2-40B4-BE49-F238E27FC236}">
                <a16:creationId xmlns:a16="http://schemas.microsoft.com/office/drawing/2014/main" id="{8AF19B46-D8DD-22EC-5E93-1B1AF5F1C1EE}"/>
              </a:ext>
            </a:extLst>
          </p:cNvPr>
          <p:cNvSpPr txBox="1"/>
          <p:nvPr/>
        </p:nvSpPr>
        <p:spPr>
          <a:xfrm>
            <a:off x="9976470" y="3925283"/>
            <a:ext cx="7016130" cy="1436291"/>
          </a:xfrm>
          <a:prstGeom prst="rect">
            <a:avLst/>
          </a:prstGeom>
        </p:spPr>
        <p:txBody>
          <a:bodyPr wrap="square" lIns="0" tIns="0" rIns="0" bIns="0" rtlCol="0" anchor="t">
            <a:spAutoFit/>
          </a:bodyPr>
          <a:lstStyle/>
          <a:p>
            <a:pPr algn="ctr">
              <a:lnSpc>
                <a:spcPts val="2829"/>
              </a:lnSpc>
            </a:pPr>
            <a:r>
              <a:rPr lang="ru-RU" sz="2400" dirty="0">
                <a:solidFill>
                  <a:srgbClr val="605048"/>
                </a:solidFill>
                <a:latin typeface="Glacial Indifference"/>
                <a:ea typeface="Glacial Indifference"/>
                <a:cs typeface="Glacial Indifference"/>
                <a:sym typeface="Glacial Indifference"/>
              </a:rPr>
              <a:t>Графология - анализ, изучение букв и личности посредством интерпретации букв и графического стиля письма, личностных качеств, способностей или эмоционального состояния определенных людей.</a:t>
            </a:r>
            <a:endParaRPr lang="en-US" sz="2400" dirty="0">
              <a:solidFill>
                <a:srgbClr val="605048"/>
              </a:solidFill>
              <a:latin typeface="Glacial Indifference"/>
              <a:ea typeface="Glacial Indifference"/>
              <a:cs typeface="Glacial Indifference"/>
              <a:sym typeface="Glacial Indifference"/>
            </a:endParaRPr>
          </a:p>
        </p:txBody>
      </p:sp>
      <p:sp>
        <p:nvSpPr>
          <p:cNvPr id="5" name="TextBox 13">
            <a:extLst>
              <a:ext uri="{FF2B5EF4-FFF2-40B4-BE49-F238E27FC236}">
                <a16:creationId xmlns:a16="http://schemas.microsoft.com/office/drawing/2014/main" id="{CC844B12-5EB8-1A09-9CA4-49A5862F619A}"/>
              </a:ext>
            </a:extLst>
          </p:cNvPr>
          <p:cNvSpPr txBox="1"/>
          <p:nvPr/>
        </p:nvSpPr>
        <p:spPr>
          <a:xfrm>
            <a:off x="12493083" y="5952323"/>
            <a:ext cx="5539601" cy="1436291"/>
          </a:xfrm>
          <a:prstGeom prst="rect">
            <a:avLst/>
          </a:prstGeom>
        </p:spPr>
        <p:txBody>
          <a:bodyPr wrap="square" lIns="0" tIns="0" rIns="0" bIns="0" rtlCol="0" anchor="t">
            <a:spAutoFit/>
          </a:bodyPr>
          <a:lstStyle/>
          <a:p>
            <a:pPr algn="ctr">
              <a:lnSpc>
                <a:spcPts val="2829"/>
              </a:lnSpc>
            </a:pPr>
            <a:r>
              <a:rPr lang="ru-RU" sz="2400" dirty="0">
                <a:solidFill>
                  <a:srgbClr val="605048"/>
                </a:solidFill>
                <a:latin typeface="Glacial Indifference"/>
                <a:ea typeface="Glacial Indifference"/>
                <a:cs typeface="Glacial Indifference"/>
                <a:sym typeface="Glacial Indifference"/>
              </a:rPr>
              <a:t>Каллиграфия относится к формальному стилю почерка, включающему различные графические знаки, соответствующие буквам алфавита.</a:t>
            </a:r>
            <a:endParaRPr lang="en-US" sz="2400" dirty="0">
              <a:solidFill>
                <a:srgbClr val="605048"/>
              </a:solidFill>
              <a:latin typeface="Glacial Indifference"/>
              <a:ea typeface="Glacial Indifference"/>
              <a:cs typeface="Glacial Indifference"/>
              <a:sym typeface="Glacial Indifference"/>
            </a:endParaRPr>
          </a:p>
        </p:txBody>
      </p:sp>
      <p:sp>
        <p:nvSpPr>
          <p:cNvPr id="6" name="TextBox 13">
            <a:extLst>
              <a:ext uri="{FF2B5EF4-FFF2-40B4-BE49-F238E27FC236}">
                <a16:creationId xmlns:a16="http://schemas.microsoft.com/office/drawing/2014/main" id="{7BF22A1B-D701-21BF-325F-7E45B8D1D3DA}"/>
              </a:ext>
            </a:extLst>
          </p:cNvPr>
          <p:cNvSpPr txBox="1"/>
          <p:nvPr/>
        </p:nvSpPr>
        <p:spPr>
          <a:xfrm>
            <a:off x="9563874" y="8273046"/>
            <a:ext cx="6285725" cy="1795363"/>
          </a:xfrm>
          <a:prstGeom prst="rect">
            <a:avLst/>
          </a:prstGeom>
        </p:spPr>
        <p:txBody>
          <a:bodyPr wrap="square" lIns="0" tIns="0" rIns="0" bIns="0" rtlCol="0" anchor="t">
            <a:spAutoFit/>
          </a:bodyPr>
          <a:lstStyle/>
          <a:p>
            <a:pPr algn="ctr">
              <a:lnSpc>
                <a:spcPts val="2829"/>
              </a:lnSpc>
            </a:pPr>
            <a:r>
              <a:rPr lang="ru-RU" sz="2400" dirty="0">
                <a:solidFill>
                  <a:srgbClr val="605048"/>
                </a:solidFill>
                <a:latin typeface="Glacial Indifference"/>
                <a:ea typeface="Glacial Indifference"/>
                <a:cs typeface="Glacial Indifference"/>
                <a:sym typeface="Glacial Indifference"/>
              </a:rPr>
              <a:t>Сравнение: Состоит в поиске заметных различий между образцом и исследуемым документом. Он учитывает такие элементы, как грамматика, построение предложений и знаки препинания.</a:t>
            </a:r>
            <a:endParaRPr lang="en-US" sz="2400" dirty="0">
              <a:solidFill>
                <a:srgbClr val="605048"/>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68751624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1236</TotalTime>
  <Words>2148</Words>
  <Application>Microsoft Office PowerPoint</Application>
  <PresentationFormat>Произвольный</PresentationFormat>
  <Paragraphs>203</Paragraphs>
  <Slides>29</Slides>
  <Notes>8</Notes>
  <HiddenSlides>1</HiddenSlides>
  <MMClips>0</MMClips>
  <ScaleCrop>false</ScaleCrop>
  <HeadingPairs>
    <vt:vector size="6" baseType="variant">
      <vt:variant>
        <vt:lpstr>Использованные шрифты</vt:lpstr>
      </vt:variant>
      <vt:variant>
        <vt:i4>13</vt:i4>
      </vt:variant>
      <vt:variant>
        <vt:lpstr>Тема</vt:lpstr>
      </vt:variant>
      <vt:variant>
        <vt:i4>1</vt:i4>
      </vt:variant>
      <vt:variant>
        <vt:lpstr>Заголовки слайдов</vt:lpstr>
      </vt:variant>
      <vt:variant>
        <vt:i4>29</vt:i4>
      </vt:variant>
    </vt:vector>
  </HeadingPairs>
  <TitlesOfParts>
    <vt:vector size="43" baseType="lpstr">
      <vt:lpstr>Century Schoolbook</vt:lpstr>
      <vt:lpstr>NSimSun</vt:lpstr>
      <vt:lpstr>Segoe UI Variable Display Light</vt:lpstr>
      <vt:lpstr>Glacial Indifference</vt:lpstr>
      <vt:lpstr>Calibri</vt:lpstr>
      <vt:lpstr>Arial</vt:lpstr>
      <vt:lpstr>PT Astra Sans</vt:lpstr>
      <vt:lpstr>Glacial Indifference Bold</vt:lpstr>
      <vt:lpstr>Palace Script MT</vt:lpstr>
      <vt:lpstr>Garamond</vt:lpstr>
      <vt:lpstr>Carelia</vt:lpstr>
      <vt:lpstr>Kollektif</vt:lpstr>
      <vt:lpstr>Wingdings 2</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Scrapbook Art and History Museum Presentation</dc:title>
  <dc:creator>G I G A B Y T E</dc:creator>
  <cp:lastModifiedBy>Сакулин Иван Михайлович</cp:lastModifiedBy>
  <cp:revision>43</cp:revision>
  <dcterms:created xsi:type="dcterms:W3CDTF">2006-08-16T00:00:00Z</dcterms:created>
  <dcterms:modified xsi:type="dcterms:W3CDTF">2024-09-25T21:33:53Z</dcterms:modified>
  <dc:identifier>DAGQ6xEKX8k</dc:identifier>
</cp:coreProperties>
</file>